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256" r:id="rId2"/>
    <p:sldId id="257" r:id="rId3"/>
    <p:sldId id="258" r:id="rId4"/>
    <p:sldId id="531" r:id="rId5"/>
    <p:sldId id="259" r:id="rId6"/>
    <p:sldId id="261" r:id="rId7"/>
    <p:sldId id="615" r:id="rId8"/>
    <p:sldId id="614" r:id="rId9"/>
    <p:sldId id="310" r:id="rId10"/>
    <p:sldId id="549" r:id="rId11"/>
    <p:sldId id="672" r:id="rId12"/>
    <p:sldId id="673" r:id="rId13"/>
    <p:sldId id="674" r:id="rId14"/>
    <p:sldId id="262" r:id="rId15"/>
    <p:sldId id="550" r:id="rId16"/>
    <p:sldId id="263" r:id="rId17"/>
    <p:sldId id="266" r:id="rId18"/>
    <p:sldId id="267" r:id="rId19"/>
    <p:sldId id="268" r:id="rId20"/>
    <p:sldId id="269" r:id="rId21"/>
    <p:sldId id="281" r:id="rId22"/>
    <p:sldId id="280" r:id="rId23"/>
    <p:sldId id="271" r:id="rId24"/>
    <p:sldId id="312" r:id="rId25"/>
    <p:sldId id="564" r:id="rId26"/>
    <p:sldId id="272" r:id="rId27"/>
    <p:sldId id="273" r:id="rId28"/>
    <p:sldId id="274" r:id="rId29"/>
    <p:sldId id="282" r:id="rId30"/>
    <p:sldId id="275" r:id="rId31"/>
    <p:sldId id="276" r:id="rId32"/>
    <p:sldId id="277" r:id="rId33"/>
    <p:sldId id="278" r:id="rId34"/>
    <p:sldId id="279" r:id="rId35"/>
    <p:sldId id="283" r:id="rId36"/>
    <p:sldId id="626" r:id="rId37"/>
    <p:sldId id="627" r:id="rId38"/>
    <p:sldId id="628" r:id="rId39"/>
    <p:sldId id="629" r:id="rId40"/>
    <p:sldId id="630" r:id="rId41"/>
    <p:sldId id="631" r:id="rId42"/>
    <p:sldId id="270" r:id="rId43"/>
    <p:sldId id="452" r:id="rId44"/>
    <p:sldId id="284" r:id="rId45"/>
    <p:sldId id="285" r:id="rId46"/>
    <p:sldId id="286" r:id="rId47"/>
    <p:sldId id="287" r:id="rId48"/>
    <p:sldId id="288" r:id="rId49"/>
    <p:sldId id="289" r:id="rId50"/>
    <p:sldId id="290" r:id="rId51"/>
    <p:sldId id="434" r:id="rId52"/>
    <p:sldId id="435" r:id="rId53"/>
    <p:sldId id="436" r:id="rId54"/>
    <p:sldId id="437" r:id="rId55"/>
    <p:sldId id="438" r:id="rId56"/>
    <p:sldId id="439" r:id="rId57"/>
    <p:sldId id="669" r:id="rId58"/>
    <p:sldId id="616" r:id="rId59"/>
    <p:sldId id="617" r:id="rId60"/>
    <p:sldId id="618" r:id="rId61"/>
    <p:sldId id="619" r:id="rId62"/>
    <p:sldId id="620" r:id="rId63"/>
    <p:sldId id="621" r:id="rId64"/>
    <p:sldId id="622" r:id="rId65"/>
    <p:sldId id="623" r:id="rId66"/>
    <p:sldId id="624" r:id="rId67"/>
    <p:sldId id="625" r:id="rId68"/>
    <p:sldId id="633" r:id="rId69"/>
    <p:sldId id="634" r:id="rId70"/>
    <p:sldId id="635" r:id="rId71"/>
    <p:sldId id="636" r:id="rId72"/>
    <p:sldId id="637" r:id="rId73"/>
    <p:sldId id="638" r:id="rId74"/>
    <p:sldId id="639" r:id="rId75"/>
    <p:sldId id="640" r:id="rId76"/>
    <p:sldId id="641" r:id="rId77"/>
    <p:sldId id="642" r:id="rId78"/>
    <p:sldId id="643" r:id="rId79"/>
    <p:sldId id="644" r:id="rId80"/>
    <p:sldId id="645" r:id="rId81"/>
    <p:sldId id="646" r:id="rId82"/>
    <p:sldId id="647" r:id="rId83"/>
    <p:sldId id="648" r:id="rId84"/>
    <p:sldId id="649" r:id="rId85"/>
    <p:sldId id="650" r:id="rId86"/>
    <p:sldId id="588" r:id="rId87"/>
    <p:sldId id="565" r:id="rId88"/>
    <p:sldId id="566" r:id="rId89"/>
    <p:sldId id="567" r:id="rId90"/>
    <p:sldId id="568" r:id="rId91"/>
    <p:sldId id="667" r:id="rId92"/>
    <p:sldId id="655" r:id="rId93"/>
    <p:sldId id="656" r:id="rId94"/>
    <p:sldId id="657" r:id="rId95"/>
    <p:sldId id="658" r:id="rId96"/>
    <p:sldId id="659" r:id="rId97"/>
    <p:sldId id="660" r:id="rId98"/>
    <p:sldId id="661" r:id="rId99"/>
    <p:sldId id="662" r:id="rId100"/>
    <p:sldId id="663" r:id="rId101"/>
    <p:sldId id="664" r:id="rId102"/>
    <p:sldId id="665" r:id="rId103"/>
    <p:sldId id="666" r:id="rId104"/>
    <p:sldId id="668" r:id="rId105"/>
    <p:sldId id="670" r:id="rId106"/>
    <p:sldId id="570" r:id="rId107"/>
    <p:sldId id="651" r:id="rId108"/>
    <p:sldId id="652" r:id="rId109"/>
    <p:sldId id="576" r:id="rId110"/>
    <p:sldId id="577" r:id="rId111"/>
    <p:sldId id="578" r:id="rId112"/>
    <p:sldId id="579" r:id="rId113"/>
    <p:sldId id="580" r:id="rId114"/>
    <p:sldId id="316" r:id="rId115"/>
    <p:sldId id="332" r:id="rId116"/>
    <p:sldId id="333" r:id="rId117"/>
    <p:sldId id="552" r:id="rId118"/>
    <p:sldId id="553" r:id="rId119"/>
    <p:sldId id="554" r:id="rId120"/>
    <p:sldId id="555" r:id="rId121"/>
    <p:sldId id="556" r:id="rId122"/>
    <p:sldId id="558" r:id="rId123"/>
    <p:sldId id="561" r:id="rId124"/>
    <p:sldId id="559" r:id="rId125"/>
    <p:sldId id="327" r:id="rId126"/>
    <p:sldId id="317" r:id="rId127"/>
    <p:sldId id="560" r:id="rId128"/>
    <p:sldId id="409" r:id="rId129"/>
    <p:sldId id="671" r:id="rId130"/>
    <p:sldId id="563" r:id="rId131"/>
  </p:sldIdLst>
  <p:sldSz cx="12192000" cy="6858000"/>
  <p:notesSz cx="6858000" cy="9144000"/>
  <p:custDataLst>
    <p:tags r:id="rId1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9E94BB-74F9-48DF-8DF7-E4B3388A03EF}">
          <p14:sldIdLst>
            <p14:sldId id="256"/>
            <p14:sldId id="257"/>
            <p14:sldId id="258"/>
            <p14:sldId id="531"/>
            <p14:sldId id="259"/>
            <p14:sldId id="261"/>
            <p14:sldId id="615"/>
            <p14:sldId id="614"/>
            <p14:sldId id="310"/>
            <p14:sldId id="549"/>
            <p14:sldId id="672"/>
            <p14:sldId id="673"/>
            <p14:sldId id="674"/>
            <p14:sldId id="262"/>
            <p14:sldId id="550"/>
            <p14:sldId id="263"/>
            <p14:sldId id="266"/>
            <p14:sldId id="267"/>
            <p14:sldId id="268"/>
            <p14:sldId id="269"/>
            <p14:sldId id="281"/>
            <p14:sldId id="280"/>
            <p14:sldId id="271"/>
            <p14:sldId id="312"/>
            <p14:sldId id="564"/>
            <p14:sldId id="272"/>
            <p14:sldId id="273"/>
            <p14:sldId id="274"/>
            <p14:sldId id="282"/>
            <p14:sldId id="275"/>
            <p14:sldId id="276"/>
            <p14:sldId id="277"/>
            <p14:sldId id="278"/>
            <p14:sldId id="279"/>
            <p14:sldId id="283"/>
            <p14:sldId id="626"/>
            <p14:sldId id="627"/>
            <p14:sldId id="628"/>
            <p14:sldId id="629"/>
            <p14:sldId id="630"/>
            <p14:sldId id="631"/>
            <p14:sldId id="270"/>
            <p14:sldId id="452"/>
            <p14:sldId id="284"/>
            <p14:sldId id="285"/>
            <p14:sldId id="286"/>
            <p14:sldId id="287"/>
            <p14:sldId id="288"/>
            <p14:sldId id="289"/>
            <p14:sldId id="290"/>
            <p14:sldId id="434"/>
            <p14:sldId id="435"/>
            <p14:sldId id="436"/>
            <p14:sldId id="437"/>
            <p14:sldId id="438"/>
            <p14:sldId id="439"/>
            <p14:sldId id="669"/>
            <p14:sldId id="616"/>
            <p14:sldId id="617"/>
            <p14:sldId id="618"/>
            <p14:sldId id="619"/>
            <p14:sldId id="620"/>
            <p14:sldId id="621"/>
            <p14:sldId id="622"/>
            <p14:sldId id="623"/>
            <p14:sldId id="624"/>
          </p14:sldIdLst>
        </p14:section>
        <p14:section name="Untitled Section" id="{07A45124-3B7D-48CD-8D8C-F7BC06A34F8D}">
          <p14:sldIdLst>
            <p14:sldId id="625"/>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588"/>
            <p14:sldId id="565"/>
            <p14:sldId id="566"/>
            <p14:sldId id="567"/>
            <p14:sldId id="568"/>
            <p14:sldId id="667"/>
            <p14:sldId id="655"/>
            <p14:sldId id="656"/>
            <p14:sldId id="657"/>
            <p14:sldId id="658"/>
            <p14:sldId id="659"/>
            <p14:sldId id="660"/>
            <p14:sldId id="661"/>
            <p14:sldId id="662"/>
            <p14:sldId id="663"/>
            <p14:sldId id="664"/>
            <p14:sldId id="665"/>
            <p14:sldId id="666"/>
            <p14:sldId id="668"/>
            <p14:sldId id="670"/>
            <p14:sldId id="570"/>
            <p14:sldId id="651"/>
            <p14:sldId id="652"/>
            <p14:sldId id="576"/>
            <p14:sldId id="577"/>
            <p14:sldId id="578"/>
            <p14:sldId id="579"/>
            <p14:sldId id="580"/>
            <p14:sldId id="316"/>
            <p14:sldId id="332"/>
            <p14:sldId id="333"/>
            <p14:sldId id="552"/>
            <p14:sldId id="553"/>
            <p14:sldId id="554"/>
            <p14:sldId id="555"/>
            <p14:sldId id="556"/>
            <p14:sldId id="558"/>
            <p14:sldId id="561"/>
            <p14:sldId id="559"/>
            <p14:sldId id="327"/>
            <p14:sldId id="317"/>
            <p14:sldId id="560"/>
            <p14:sldId id="409"/>
            <p14:sldId id="671"/>
            <p14:sldId id="5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128" autoAdjust="0"/>
  </p:normalViewPr>
  <p:slideViewPr>
    <p:cSldViewPr snapToGrid="0">
      <p:cViewPr varScale="1">
        <p:scale>
          <a:sx n="76" d="100"/>
          <a:sy n="76" d="100"/>
        </p:scale>
        <p:origin x="540" y="8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4CD60-BFE1-43D6-9853-47D578DAEAEC}" type="datetimeFigureOut">
              <a:rPr lang="en-US" smtClean="0"/>
              <a:t>12/1/2013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F10B6-49AB-4C03-ACC9-25011228D952}" type="slidenum">
              <a:rPr lang="en-US" smtClean="0"/>
              <a:t>‹#›</a:t>
            </a:fld>
            <a:endParaRPr lang="en-US"/>
          </a:p>
        </p:txBody>
      </p:sp>
    </p:spTree>
    <p:extLst>
      <p:ext uri="{BB962C8B-B14F-4D97-AF65-F5344CB8AC3E}">
        <p14:creationId xmlns:p14="http://schemas.microsoft.com/office/powerpoint/2010/main" val="51460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Case studies of the Virginia Tech shooting, the </a:t>
            </a:r>
            <a:r>
              <a:rPr lang="en-US" dirty="0" err="1" smtClean="0"/>
              <a:t>Utyoya</a:t>
            </a:r>
            <a:r>
              <a:rPr lang="en-US" dirty="0" smtClean="0"/>
              <a:t> Island shooting in Norway, and the Newtown, Connecticut active shooter incidents suggest that the shooter were aware of, studied and learned from, and sought to out do other shooters. </a:t>
            </a:r>
          </a:p>
          <a:p>
            <a:endParaRPr lang="en-US" dirty="0" smtClean="0"/>
          </a:p>
          <a:p>
            <a:r>
              <a:rPr lang="en-US" dirty="0" smtClean="0"/>
              <a:t>It is important then, that operators also study the details and dynamics of major cases, learning about the motives and methods of the shooters, as well as what worked an what did not in response to the events.  In each instance, the motives and methods vary, but results are tragically the same; the loss of countless innocent lives.  </a:t>
            </a:r>
          </a:p>
          <a:p>
            <a:endParaRPr lang="en-US" dirty="0" smtClean="0"/>
          </a:p>
          <a:p>
            <a:r>
              <a:rPr lang="en-US" dirty="0" smtClean="0"/>
              <a:t>To fully understand the evolution of the active shooter threat, it is recommended that operators have a working knowledge of the following major active shooter incidents.</a:t>
            </a:r>
          </a:p>
          <a:p>
            <a:endParaRPr lang="en-US" dirty="0" smtClean="0"/>
          </a:p>
          <a:p>
            <a:pPr eaLnBrk="1" hangingPunct="1"/>
            <a:r>
              <a:rPr lang="en-US" dirty="0" smtClean="0"/>
              <a:t>One of the first major active shooter incidents on record is the University of Texas bell tower sniper case. On August 1</a:t>
            </a:r>
            <a:r>
              <a:rPr lang="en-US" baseline="30000" dirty="0" smtClean="0"/>
              <a:t>st</a:t>
            </a:r>
            <a:r>
              <a:rPr lang="en-US" dirty="0" smtClean="0"/>
              <a:t>, 1966, a student and former United States Marine, Charles Joseph Whitman killed seventeen and wounded thirty two others in a mass shooting rampage in and around the Tower on the University of Texas, Austin Campus.</a:t>
            </a:r>
          </a:p>
          <a:p>
            <a:pPr eaLnBrk="1" hangingPunct="1"/>
            <a:endParaRPr lang="en-US" dirty="0" smtClean="0"/>
          </a:p>
          <a:p>
            <a:pPr eaLnBrk="1" hangingPunct="1"/>
            <a:r>
              <a:rPr lang="en-US" dirty="0" smtClean="0"/>
              <a:t>Charles Joseph Whitman was an engineering student and former U.S. Marine who killed seventeen people and wounded thirty-two others in a mass shooting rampage in and around the Tower of the University of Texas in Austin.   Before  beginning the attack on campus, Whitman killed both his mother and his wife. He was ultimately shot and killed by police on the observation deck of the tower, where he was perched high above campus.</a:t>
            </a:r>
          </a:p>
          <a:p>
            <a:pPr eaLnBrk="1" hangingPunct="1"/>
            <a:endParaRPr lang="en-US" dirty="0" smtClean="0"/>
          </a:p>
          <a:p>
            <a:pPr eaLnBrk="1" hangingPunct="1"/>
            <a:r>
              <a:rPr lang="en-US" dirty="0" smtClean="0"/>
              <a:t>On July 18, 1984, James Oliver </a:t>
            </a:r>
            <a:r>
              <a:rPr lang="en-US" dirty="0" err="1" smtClean="0"/>
              <a:t>Huberty</a:t>
            </a:r>
            <a:r>
              <a:rPr lang="en-US" dirty="0" smtClean="0"/>
              <a:t>  opened fire at the McDonald's in San </a:t>
            </a:r>
            <a:r>
              <a:rPr lang="en-US" dirty="0" err="1" smtClean="0"/>
              <a:t>Ysidro</a:t>
            </a:r>
            <a:r>
              <a:rPr lang="en-US" dirty="0" smtClean="0"/>
              <a:t>, California. He was armed with a 9 mm Uzi,  a pump-action 12-gauge shotgun, and a 9 mm pistol. During the prolonged assault, lasting 77 minutes, </a:t>
            </a:r>
            <a:r>
              <a:rPr lang="en-US" dirty="0" err="1" smtClean="0"/>
              <a:t>Huberty</a:t>
            </a:r>
            <a:r>
              <a:rPr lang="en-US" dirty="0" smtClean="0"/>
              <a:t> shot and killed 21 people and wounded 19 others. The shooter fired 257 rounds of ammunition before he was fatally shot by a SWAT Team sniper.</a:t>
            </a:r>
          </a:p>
          <a:p>
            <a:pPr eaLnBrk="1" hangingPunct="1"/>
            <a:endParaRPr lang="en-US" dirty="0" smtClean="0"/>
          </a:p>
          <a:p>
            <a:pPr eaLnBrk="1" hangingPunct="1"/>
            <a:r>
              <a:rPr lang="en-US" dirty="0" smtClean="0"/>
              <a:t>October 16, 1991 was a sunny, warm day in Killeen, Texas. </a:t>
            </a:r>
            <a:r>
              <a:rPr lang="en-US" dirty="0" err="1" smtClean="0"/>
              <a:t>Luby’s</a:t>
            </a:r>
            <a:r>
              <a:rPr lang="en-US" dirty="0" smtClean="0"/>
              <a:t> Cafeteria, a popular lunch spot in this small town was crowd with regulars, when a suddenly a pickup truck crashed through the restaurant’s windows. Customers thinking there was an accident rushed to help but were greeted by a hail of bullets from the driver before he even stepped out of his truck. In what evolved to be the deadliest mass shooting in the U.S. until the Virginia Tech massacre in 2007. By the end of his siege, 35-year-old George "Jo </a:t>
            </a:r>
            <a:r>
              <a:rPr lang="en-US" dirty="0" err="1" smtClean="0"/>
              <a:t>Jo</a:t>
            </a:r>
            <a:r>
              <a:rPr lang="en-US" dirty="0" smtClean="0"/>
              <a:t>" Pierre </a:t>
            </a:r>
            <a:r>
              <a:rPr lang="en-US" dirty="0" err="1" smtClean="0"/>
              <a:t>Hennard</a:t>
            </a:r>
            <a:r>
              <a:rPr lang="en-US" dirty="0" smtClean="0"/>
              <a:t>, had shot and killed 24 people and wounded another 20 before killing himself.</a:t>
            </a:r>
          </a:p>
          <a:p>
            <a:pPr eaLnBrk="1" hangingPunct="1"/>
            <a:endParaRPr lang="en-US" dirty="0" smtClean="0"/>
          </a:p>
          <a:p>
            <a:pPr eaLnBrk="1" hangingPunct="1"/>
            <a:r>
              <a:rPr lang="en-US" dirty="0" smtClean="0"/>
              <a:t>There has been much written, and lessons from the Columbine High School mass shooting radically reshaped thinking about tactical response priorities and methods.</a:t>
            </a:r>
          </a:p>
          <a:p>
            <a:pPr eaLnBrk="1" hangingPunct="1"/>
            <a:endParaRPr lang="en-US" dirty="0" smtClean="0"/>
          </a:p>
          <a:p>
            <a:pPr eaLnBrk="1" hangingPunct="1"/>
            <a:r>
              <a:rPr lang="en-US" dirty="0" smtClean="0"/>
              <a:t>Twelve students and one teacher were killed in the infamous Columbine High School shooting on April 20, 1999, The attack was unique for many reasons, including the fact that their were two shooters, Eric Harris and his close friend, Dylan </a:t>
            </a:r>
            <a:r>
              <a:rPr lang="en-US" dirty="0" err="1" smtClean="0"/>
              <a:t>Klebold</a:t>
            </a:r>
            <a:r>
              <a:rPr lang="en-US" dirty="0" smtClean="0"/>
              <a:t>. The complex and well-planned attack involved a fire bomb to divert firefighters, propane tanks converted to bombs placed in the cafeteria, 99 explosive devices, and bombs rigged in cars. Both shooters took their own lives before they were reached by police.</a:t>
            </a:r>
          </a:p>
          <a:p>
            <a:pPr eaLnBrk="1" hangingPunct="1"/>
            <a:endParaRPr lang="en-US" dirty="0" smtClean="0"/>
          </a:p>
          <a:p>
            <a:pPr eaLnBrk="1" hangingPunct="1"/>
            <a:r>
              <a:rPr lang="en-US" dirty="0" smtClean="0"/>
              <a:t>Lessons were learned from Columbine by both law enforcement officers and would-be shooters. The 23 year old Virginia Tech student, </a:t>
            </a:r>
            <a:r>
              <a:rPr lang="en-US" dirty="0" err="1" smtClean="0"/>
              <a:t>Seung-Hui</a:t>
            </a:r>
            <a:r>
              <a:rPr lang="en-US" dirty="0" smtClean="0"/>
              <a:t> Cho also carefully prepared for his attack on April 16, 2007 and in the videos he prepared for the media prior to the shooting, mention "martyrs like Eric and Dylan.” </a:t>
            </a:r>
          </a:p>
          <a:p>
            <a:pPr eaLnBrk="1" hangingPunct="1"/>
            <a:r>
              <a:rPr lang="en-US" dirty="0" smtClean="0"/>
              <a:t>Cho was inspired by and sought to out do the Columbine shooters. He adjusted his tactics based on the new type of police response, firing 174 rounds of ammunition in just more than nine minutes. 32 were killed before Cho took his own life.</a:t>
            </a:r>
          </a:p>
          <a:p>
            <a:pPr eaLnBrk="1" hangingPunct="1"/>
            <a:endParaRPr lang="en-US" dirty="0" smtClean="0"/>
          </a:p>
          <a:p>
            <a:pPr eaLnBrk="1" hangingPunct="1"/>
            <a:r>
              <a:rPr lang="en-US" dirty="0" smtClean="0"/>
              <a:t>An Amish one-room school house was the scene of a deadly active shooter incident on October 2, 2006, when Charles Carl Roberts took those in the school house hostage, ultimately killing five and injuring five before killing himself. </a:t>
            </a:r>
          </a:p>
          <a:p>
            <a:pPr eaLnBrk="1" hangingPunct="1"/>
            <a:endParaRPr lang="en-US" dirty="0" smtClean="0"/>
          </a:p>
          <a:p>
            <a:pPr eaLnBrk="1" hangingPunct="1"/>
            <a:r>
              <a:rPr lang="en-US" dirty="0" smtClean="0"/>
              <a:t>And from Wednesday, November 26 through Sunday, November 29</a:t>
            </a:r>
            <a:r>
              <a:rPr lang="en-US" baseline="30000" dirty="0" smtClean="0"/>
              <a:t>th</a:t>
            </a:r>
            <a:r>
              <a:rPr lang="en-US" dirty="0" smtClean="0"/>
              <a:t>, 2008, the Indian city of Mumbai was under siege during twelve highly coordinated shooting and bombing attacks by members of </a:t>
            </a:r>
            <a:r>
              <a:rPr lang="en-US" dirty="0" err="1" smtClean="0"/>
              <a:t>Lashkar</a:t>
            </a:r>
            <a:r>
              <a:rPr lang="en-US" dirty="0" smtClean="0"/>
              <a:t>-e-</a:t>
            </a:r>
            <a:r>
              <a:rPr lang="en-US" dirty="0" err="1" smtClean="0"/>
              <a:t>Taiba</a:t>
            </a:r>
            <a:r>
              <a:rPr lang="en-US" dirty="0" smtClean="0"/>
              <a:t>, a Pakistan-based militant group. The group of 11 attacked hotels, houses of worship and public places killing 164 people and wounding at least 308. </a:t>
            </a:r>
          </a:p>
          <a:p>
            <a:pPr eaLnBrk="1" hangingPunct="1"/>
            <a:endParaRPr lang="en-US" dirty="0" smtClean="0"/>
          </a:p>
          <a:p>
            <a:pPr eaLnBrk="1" hangingPunct="1"/>
            <a:r>
              <a:rPr lang="en-US" dirty="0" smtClean="0"/>
              <a:t>Each of these well-know cases involve different motives, strategies and tactics by the attackers, and required different types of response by police. In addition to recent cases, study of these historic incidents can provide law enforcement personnel and other operators with important information to better prepare for future incidents.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24FDA3-84A9-4BD5-81C1-FB620C10BAA4}" type="slidenum">
              <a:rPr lang="en-US" smtClean="0"/>
              <a:pPr/>
              <a:t>22</a:t>
            </a:fld>
            <a:endParaRPr lang="en-US" smtClean="0"/>
          </a:p>
        </p:txBody>
      </p:sp>
    </p:spTree>
    <p:extLst>
      <p:ext uri="{BB962C8B-B14F-4D97-AF65-F5344CB8AC3E}">
        <p14:creationId xmlns:p14="http://schemas.microsoft.com/office/powerpoint/2010/main" val="85239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CF7561-F1C0-474C-BFE8-1EB53C16C699}" type="slidenum">
              <a:rPr lang="en-US"/>
              <a:pPr>
                <a:spcBef>
                  <a:spcPct val="0"/>
                </a:spcBef>
              </a:pPr>
              <a:t>51</a:t>
            </a:fld>
            <a:endParaRPr lang="en-US"/>
          </a:p>
        </p:txBody>
      </p:sp>
      <p:sp>
        <p:nvSpPr>
          <p:cNvPr id="55299" name="Rectangle 5"/>
          <p:cNvSpPr txBox="1">
            <a:spLocks noGrp="1"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6BCD30DC-8489-4E1B-B627-B8DA511DDD9A}" type="datetime1">
              <a:rPr lang="en-US">
                <a:latin typeface="Tahoma" panose="020B0604030504040204" pitchFamily="34" charset="0"/>
              </a:rPr>
              <a:pPr algn="r">
                <a:spcBef>
                  <a:spcPct val="20000"/>
                </a:spcBef>
                <a:buFontTx/>
                <a:buChar char="•"/>
              </a:pPr>
              <a:t>12/1/2013</a:t>
            </a:fld>
            <a:endParaRPr lang="en-US">
              <a:latin typeface="Tahoma" panose="020B0604030504040204" pitchFamily="34" charset="0"/>
            </a:endParaRPr>
          </a:p>
        </p:txBody>
      </p:sp>
      <p:sp>
        <p:nvSpPr>
          <p:cNvPr id="55300"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buFontTx/>
              <a:buChar char="•"/>
            </a:pPr>
            <a:r>
              <a:rPr lang="en-US">
                <a:latin typeface="Tahoma" panose="020B0604030504040204" pitchFamily="34" charset="0"/>
              </a:rPr>
              <a:t>Copyright MJZagury and Associates LLC</a:t>
            </a:r>
          </a:p>
        </p:txBody>
      </p:sp>
      <p:sp>
        <p:nvSpPr>
          <p:cNvPr id="5530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8CEB0035-B05B-467D-A9BB-50E16EB46314}" type="slidenum">
              <a:rPr lang="en-US">
                <a:latin typeface="Tahoma" panose="020B0604030504040204" pitchFamily="34" charset="0"/>
              </a:rPr>
              <a:pPr algn="r">
                <a:spcBef>
                  <a:spcPct val="20000"/>
                </a:spcBef>
                <a:buFontTx/>
                <a:buChar char="•"/>
              </a:pPr>
              <a:t>51</a:t>
            </a:fld>
            <a:endParaRPr lang="en-US">
              <a:latin typeface="Tahoma" panose="020B0604030504040204" pitchFamily="34" charset="0"/>
            </a:endParaRPr>
          </a:p>
        </p:txBody>
      </p:sp>
      <p:sp>
        <p:nvSpPr>
          <p:cNvPr id="55302" name="Rectangle 2"/>
          <p:cNvSpPr>
            <a:spLocks noGrp="1" noRot="1" noChangeAspect="1" noChangeArrowheads="1" noTextEdit="1"/>
          </p:cNvSpPr>
          <p:nvPr>
            <p:ph type="sldImg"/>
          </p:nvPr>
        </p:nvSpPr>
        <p:spPr>
          <a:xfrm>
            <a:off x="385763" y="687388"/>
            <a:ext cx="6088062" cy="3425825"/>
          </a:xfrm>
          <a:solidFill>
            <a:srgbClr val="FFFFFF"/>
          </a:solidFill>
          <a:ln cap="flat"/>
        </p:spPr>
      </p:sp>
      <p:sp>
        <p:nvSpPr>
          <p:cNvPr id="553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907" tIns="46731" rIns="91907" bIns="46731"/>
          <a:lstStyle/>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249528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F29E368-C5C5-4339-97E2-D33CA7CE9F98}" type="slidenum">
              <a:rPr lang="en-US" sz="1200">
                <a:latin typeface="Arial" panose="020B0604020202020204" pitchFamily="34" charset="0"/>
              </a:rPr>
              <a:pPr/>
              <a:t>52</a:t>
            </a:fld>
            <a:endParaRPr lang="en-US" sz="1200">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461963" y="722313"/>
            <a:ext cx="6392862" cy="3597275"/>
          </a:xfrm>
          <a:solidFill>
            <a:srgbClr val="FFFFFF"/>
          </a:solidFill>
          <a:ln cap="flat"/>
        </p:spPr>
      </p:sp>
      <p:sp>
        <p:nvSpPr>
          <p:cNvPr id="57348"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55" tIns="49399" rIns="97155" bIns="49399"/>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60343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03FA9C-CD52-46A8-9559-29E20D12F60D}" type="slidenum">
              <a:rPr lang="en-US"/>
              <a:pPr>
                <a:spcBef>
                  <a:spcPct val="0"/>
                </a:spcBef>
              </a:pPr>
              <a:t>53</a:t>
            </a:fld>
            <a:endParaRPr lang="en-US"/>
          </a:p>
        </p:txBody>
      </p:sp>
      <p:sp>
        <p:nvSpPr>
          <p:cNvPr id="59395" name="Rectangle 5"/>
          <p:cNvSpPr txBox="1">
            <a:spLocks noGrp="1"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AEEF0ABE-E387-4943-9B52-04429DE0A06D}" type="datetime1">
              <a:rPr lang="en-US">
                <a:latin typeface="Tahoma" panose="020B0604030504040204" pitchFamily="34" charset="0"/>
              </a:rPr>
              <a:pPr algn="r">
                <a:spcBef>
                  <a:spcPct val="20000"/>
                </a:spcBef>
                <a:buFontTx/>
                <a:buChar char="•"/>
              </a:pPr>
              <a:t>12/1/2013</a:t>
            </a:fld>
            <a:endParaRPr lang="en-US">
              <a:latin typeface="Tahoma" panose="020B0604030504040204" pitchFamily="34" charset="0"/>
            </a:endParaRPr>
          </a:p>
        </p:txBody>
      </p:sp>
      <p:sp>
        <p:nvSpPr>
          <p:cNvPr id="5939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buFontTx/>
              <a:buChar char="•"/>
            </a:pPr>
            <a:r>
              <a:rPr lang="en-US">
                <a:latin typeface="Tahoma" panose="020B0604030504040204" pitchFamily="34" charset="0"/>
              </a:rPr>
              <a:t>Copyright MJZagury and Associates LLC</a:t>
            </a:r>
          </a:p>
        </p:txBody>
      </p:sp>
      <p:sp>
        <p:nvSpPr>
          <p:cNvPr id="5939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4E9F61A8-B2EF-45EA-AEA2-884D32200CF9}" type="slidenum">
              <a:rPr lang="en-US">
                <a:latin typeface="Tahoma" panose="020B0604030504040204" pitchFamily="34" charset="0"/>
              </a:rPr>
              <a:pPr algn="r">
                <a:spcBef>
                  <a:spcPct val="20000"/>
                </a:spcBef>
                <a:buFontTx/>
                <a:buChar char="•"/>
              </a:pPr>
              <a:t>53</a:t>
            </a:fld>
            <a:endParaRPr lang="en-US">
              <a:latin typeface="Tahoma" panose="020B0604030504040204" pitchFamily="34" charset="0"/>
            </a:endParaRPr>
          </a:p>
        </p:txBody>
      </p:sp>
      <p:sp>
        <p:nvSpPr>
          <p:cNvPr id="59398" name="Rectangle 2"/>
          <p:cNvSpPr>
            <a:spLocks noGrp="1" noRot="1" noChangeAspect="1" noChangeArrowheads="1" noTextEdit="1"/>
          </p:cNvSpPr>
          <p:nvPr>
            <p:ph type="sldImg"/>
          </p:nvPr>
        </p:nvSpPr>
        <p:spPr>
          <a:xfrm>
            <a:off x="385763" y="687388"/>
            <a:ext cx="6088062" cy="3425825"/>
          </a:xfrm>
          <a:solidFill>
            <a:srgbClr val="FFFFFF"/>
          </a:solidFill>
          <a:ln cap="flat"/>
        </p:spPr>
      </p:sp>
      <p:sp>
        <p:nvSpPr>
          <p:cNvPr id="5939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907" tIns="46731" rIns="91907" bIns="46731"/>
          <a:lstStyle/>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54214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1A4A9F-4F23-4690-A6B4-BEAD564E7240}" type="slidenum">
              <a:rPr lang="en-US"/>
              <a:pPr>
                <a:spcBef>
                  <a:spcPct val="0"/>
                </a:spcBef>
              </a:pPr>
              <a:t>54</a:t>
            </a:fld>
            <a:endParaRPr lang="en-US"/>
          </a:p>
        </p:txBody>
      </p:sp>
      <p:sp>
        <p:nvSpPr>
          <p:cNvPr id="61443" name="Slide Image Placeholder 1"/>
          <p:cNvSpPr>
            <a:spLocks noGrp="1" noRot="1" noChangeAspect="1" noTextEdit="1"/>
          </p:cNvSpPr>
          <p:nvPr>
            <p:ph type="sldImg"/>
          </p:nvPr>
        </p:nvSpPr>
        <p:spPr>
          <a:xfrm>
            <a:off x="385763" y="687388"/>
            <a:ext cx="6088062" cy="3425825"/>
          </a:xfrm>
          <a:solidFill>
            <a:srgbClr val="FFFFFF"/>
          </a:solidFill>
          <a:ln/>
        </p:spPr>
      </p:sp>
      <p:sp>
        <p:nvSpPr>
          <p:cNvPr id="61444" name="Notes Placeholder 2"/>
          <p:cNvSpPr>
            <a:spLocks noGrp="1"/>
          </p:cNvSpPr>
          <p:nvPr>
            <p:ph type="body" idx="1"/>
          </p:nvPr>
        </p:nvSpPr>
        <p:spPr>
          <a:solidFill>
            <a:srgbClr val="FFFFFF"/>
          </a:solidFill>
          <a:ln>
            <a:solidFill>
              <a:srgbClr val="000000"/>
            </a:solidFill>
          </a:ln>
        </p:spPr>
        <p:txBody>
          <a:bodyPr lIns="91912" tIns="46734" rIns="91912" bIns="46734"/>
          <a:lstStyle/>
          <a:p>
            <a:pPr eaLnBrk="1" hangingPunct="1"/>
            <a:endParaRPr lang="en-US" smtClean="0">
              <a:latin typeface="Times New Roman" panose="02020603050405020304" pitchFamily="18" charset="0"/>
            </a:endParaRPr>
          </a:p>
        </p:txBody>
      </p:sp>
      <p:sp>
        <p:nvSpPr>
          <p:cNvPr id="61445" name="Date Placeholder 3"/>
          <p:cNvSpPr txBox="1">
            <a:spLocks noGrp="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C84376C2-2ED4-4C6D-BDB0-06107EAFF998}" type="datetime1">
              <a:rPr lang="en-US">
                <a:latin typeface="Tahoma" panose="020B0604030504040204" pitchFamily="34" charset="0"/>
              </a:rPr>
              <a:pPr algn="r">
                <a:spcBef>
                  <a:spcPct val="20000"/>
                </a:spcBef>
                <a:buFontTx/>
                <a:buChar char="•"/>
              </a:pPr>
              <a:t>12/1/2013</a:t>
            </a:fld>
            <a:endParaRPr lang="en-US">
              <a:latin typeface="Tahoma" panose="020B0604030504040204" pitchFamily="34" charset="0"/>
            </a:endParaRPr>
          </a:p>
        </p:txBody>
      </p:sp>
      <p:sp>
        <p:nvSpPr>
          <p:cNvPr id="61446" name="Footer Placeholder 4"/>
          <p:cNvSpPr txBox="1">
            <a:spLocks noGrp="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buFontTx/>
              <a:buChar char="•"/>
            </a:pPr>
            <a:r>
              <a:rPr lang="en-US">
                <a:latin typeface="Tahoma" panose="020B0604030504040204" pitchFamily="34" charset="0"/>
              </a:rPr>
              <a:t>Copyright MJZagury and Associates LLC</a:t>
            </a:r>
          </a:p>
        </p:txBody>
      </p:sp>
      <p:sp>
        <p:nvSpPr>
          <p:cNvPr id="61447" name="Slide Number Placeholder 5"/>
          <p:cNvSpPr txBox="1">
            <a:spLocks noGrp="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51698B4C-968D-4CC5-A552-FEB9F9880D55}" type="slidenum">
              <a:rPr lang="en-US">
                <a:latin typeface="Tahoma" panose="020B0604030504040204" pitchFamily="34" charset="0"/>
              </a:rPr>
              <a:pPr algn="r">
                <a:spcBef>
                  <a:spcPct val="20000"/>
                </a:spcBef>
                <a:buFontTx/>
                <a:buChar char="•"/>
              </a:pPr>
              <a:t>54</a:t>
            </a:fld>
            <a:endParaRPr lang="en-US">
              <a:latin typeface="Tahoma" panose="020B0604030504040204" pitchFamily="34" charset="0"/>
            </a:endParaRPr>
          </a:p>
        </p:txBody>
      </p:sp>
    </p:spTree>
    <p:extLst>
      <p:ext uri="{BB962C8B-B14F-4D97-AF65-F5344CB8AC3E}">
        <p14:creationId xmlns:p14="http://schemas.microsoft.com/office/powerpoint/2010/main" val="7343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95E417-D0AC-45F7-BBC0-0BEA76C1CADC}" type="slidenum">
              <a:rPr lang="en-US"/>
              <a:pPr>
                <a:spcBef>
                  <a:spcPct val="0"/>
                </a:spcBef>
              </a:pPr>
              <a:t>55</a:t>
            </a:fld>
            <a:endParaRPr lang="en-US"/>
          </a:p>
        </p:txBody>
      </p:sp>
      <p:sp>
        <p:nvSpPr>
          <p:cNvPr id="63491" name="Slide Image Placeholder 1"/>
          <p:cNvSpPr>
            <a:spLocks noGrp="1" noRot="1" noChangeAspect="1" noTextEdit="1"/>
          </p:cNvSpPr>
          <p:nvPr>
            <p:ph type="sldImg"/>
          </p:nvPr>
        </p:nvSpPr>
        <p:spPr>
          <a:xfrm>
            <a:off x="385763" y="687388"/>
            <a:ext cx="6088062" cy="3425825"/>
          </a:xfrm>
          <a:solidFill>
            <a:srgbClr val="FFFFFF"/>
          </a:solidFill>
          <a:ln/>
        </p:spPr>
      </p:sp>
      <p:sp>
        <p:nvSpPr>
          <p:cNvPr id="63492" name="Notes Placeholder 2"/>
          <p:cNvSpPr>
            <a:spLocks noGrp="1"/>
          </p:cNvSpPr>
          <p:nvPr>
            <p:ph type="body" idx="1"/>
          </p:nvPr>
        </p:nvSpPr>
        <p:spPr>
          <a:solidFill>
            <a:srgbClr val="FFFFFF"/>
          </a:solidFill>
          <a:ln>
            <a:solidFill>
              <a:srgbClr val="000000"/>
            </a:solidFill>
          </a:ln>
        </p:spPr>
        <p:txBody>
          <a:bodyPr lIns="91912" tIns="46734" rIns="91912" bIns="46734"/>
          <a:lstStyle/>
          <a:p>
            <a:pPr eaLnBrk="1" hangingPunct="1"/>
            <a:endParaRPr lang="en-US" smtClean="0">
              <a:latin typeface="Times New Roman" panose="02020603050405020304" pitchFamily="18" charset="0"/>
            </a:endParaRPr>
          </a:p>
        </p:txBody>
      </p:sp>
      <p:sp>
        <p:nvSpPr>
          <p:cNvPr id="63493" name="Date Placeholder 3"/>
          <p:cNvSpPr txBox="1">
            <a:spLocks noGrp="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77AB9F65-7A72-4C54-B4C0-06B7C1682B3A}" type="datetime1">
              <a:rPr lang="en-US">
                <a:latin typeface="Tahoma" panose="020B0604030504040204" pitchFamily="34" charset="0"/>
              </a:rPr>
              <a:pPr algn="r">
                <a:spcBef>
                  <a:spcPct val="20000"/>
                </a:spcBef>
                <a:buFontTx/>
                <a:buChar char="•"/>
              </a:pPr>
              <a:t>12/1/2013</a:t>
            </a:fld>
            <a:endParaRPr lang="en-US">
              <a:latin typeface="Tahoma" panose="020B0604030504040204" pitchFamily="34" charset="0"/>
            </a:endParaRPr>
          </a:p>
        </p:txBody>
      </p:sp>
      <p:sp>
        <p:nvSpPr>
          <p:cNvPr id="63494" name="Footer Placeholder 4"/>
          <p:cNvSpPr txBox="1">
            <a:spLocks noGrp="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buFontTx/>
              <a:buChar char="•"/>
            </a:pPr>
            <a:r>
              <a:rPr lang="en-US">
                <a:latin typeface="Tahoma" panose="020B0604030504040204" pitchFamily="34" charset="0"/>
              </a:rPr>
              <a:t>Copyright MJZagury and Associates LLC</a:t>
            </a:r>
          </a:p>
        </p:txBody>
      </p:sp>
      <p:sp>
        <p:nvSpPr>
          <p:cNvPr id="63495" name="Slide Number Placeholder 5"/>
          <p:cNvSpPr txBox="1">
            <a:spLocks noGrp="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C2F6E208-336D-4FE8-AD4B-C849DD12462D}" type="slidenum">
              <a:rPr lang="en-US">
                <a:latin typeface="Tahoma" panose="020B0604030504040204" pitchFamily="34" charset="0"/>
              </a:rPr>
              <a:pPr algn="r">
                <a:spcBef>
                  <a:spcPct val="20000"/>
                </a:spcBef>
                <a:buFontTx/>
                <a:buChar char="•"/>
              </a:pPr>
              <a:t>55</a:t>
            </a:fld>
            <a:endParaRPr lang="en-US">
              <a:latin typeface="Tahoma" panose="020B0604030504040204" pitchFamily="34" charset="0"/>
            </a:endParaRPr>
          </a:p>
        </p:txBody>
      </p:sp>
    </p:spTree>
    <p:extLst>
      <p:ext uri="{BB962C8B-B14F-4D97-AF65-F5344CB8AC3E}">
        <p14:creationId xmlns:p14="http://schemas.microsoft.com/office/powerpoint/2010/main" val="87594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F782D2-9185-4BD9-8FF0-E7BBF883FB46}" type="slidenum">
              <a:rPr lang="en-US"/>
              <a:pPr>
                <a:spcBef>
                  <a:spcPct val="0"/>
                </a:spcBef>
              </a:pPr>
              <a:t>56</a:t>
            </a:fld>
            <a:endParaRPr lang="en-US"/>
          </a:p>
        </p:txBody>
      </p:sp>
      <p:sp>
        <p:nvSpPr>
          <p:cNvPr id="65539" name="Slide Image Placeholder 1"/>
          <p:cNvSpPr>
            <a:spLocks noGrp="1" noRot="1" noChangeAspect="1" noTextEdit="1"/>
          </p:cNvSpPr>
          <p:nvPr>
            <p:ph type="sldImg"/>
          </p:nvPr>
        </p:nvSpPr>
        <p:spPr>
          <a:xfrm>
            <a:off x="385763" y="687388"/>
            <a:ext cx="6088062" cy="3425825"/>
          </a:xfrm>
          <a:solidFill>
            <a:srgbClr val="FFFFFF"/>
          </a:solidFill>
          <a:ln/>
        </p:spPr>
      </p:sp>
      <p:sp>
        <p:nvSpPr>
          <p:cNvPr id="65540" name="Notes Placeholder 2"/>
          <p:cNvSpPr>
            <a:spLocks noGrp="1"/>
          </p:cNvSpPr>
          <p:nvPr>
            <p:ph type="body" idx="1"/>
          </p:nvPr>
        </p:nvSpPr>
        <p:spPr>
          <a:solidFill>
            <a:srgbClr val="FFFFFF"/>
          </a:solidFill>
          <a:ln>
            <a:solidFill>
              <a:srgbClr val="000000"/>
            </a:solidFill>
          </a:ln>
        </p:spPr>
        <p:txBody>
          <a:bodyPr lIns="91912" tIns="46734" rIns="91912" bIns="46734"/>
          <a:lstStyle/>
          <a:p>
            <a:pPr eaLnBrk="1" hangingPunct="1"/>
            <a:endParaRPr lang="en-US" smtClean="0">
              <a:latin typeface="Times New Roman" panose="02020603050405020304" pitchFamily="18" charset="0"/>
            </a:endParaRPr>
          </a:p>
        </p:txBody>
      </p:sp>
      <p:sp>
        <p:nvSpPr>
          <p:cNvPr id="65541" name="Date Placeholder 3"/>
          <p:cNvSpPr txBox="1">
            <a:spLocks noGrp="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37808DB4-0DB0-48C9-8AEE-ABC75E4DEFAB}" type="datetime1">
              <a:rPr lang="en-US">
                <a:latin typeface="Tahoma" panose="020B0604030504040204" pitchFamily="34" charset="0"/>
              </a:rPr>
              <a:pPr algn="r">
                <a:spcBef>
                  <a:spcPct val="20000"/>
                </a:spcBef>
                <a:buFontTx/>
                <a:buChar char="•"/>
              </a:pPr>
              <a:t>12/1/2013</a:t>
            </a:fld>
            <a:endParaRPr lang="en-US">
              <a:latin typeface="Tahoma" panose="020B0604030504040204" pitchFamily="34" charset="0"/>
            </a:endParaRPr>
          </a:p>
        </p:txBody>
      </p:sp>
      <p:sp>
        <p:nvSpPr>
          <p:cNvPr id="65542" name="Footer Placeholder 4"/>
          <p:cNvSpPr txBox="1">
            <a:spLocks noGrp="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buFontTx/>
              <a:buChar char="•"/>
            </a:pPr>
            <a:r>
              <a:rPr lang="en-US">
                <a:latin typeface="Tahoma" panose="020B0604030504040204" pitchFamily="34" charset="0"/>
              </a:rPr>
              <a:t>Copyright MJZagury and Associates LLC</a:t>
            </a:r>
          </a:p>
        </p:txBody>
      </p:sp>
      <p:sp>
        <p:nvSpPr>
          <p:cNvPr id="65543" name="Slide Number Placeholder 5"/>
          <p:cNvSpPr txBox="1">
            <a:spLocks noGrp="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2" tIns="46734" rIns="91912" bIns="4673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20000"/>
              </a:spcBef>
              <a:buFontTx/>
              <a:buChar char="•"/>
            </a:pPr>
            <a:fld id="{AD0BF673-018B-42CB-BBCB-A6FA09BDCCFB}" type="slidenum">
              <a:rPr lang="en-US">
                <a:latin typeface="Tahoma" panose="020B0604030504040204" pitchFamily="34" charset="0"/>
              </a:rPr>
              <a:pPr algn="r">
                <a:spcBef>
                  <a:spcPct val="20000"/>
                </a:spcBef>
                <a:buFontTx/>
                <a:buChar char="•"/>
              </a:pPr>
              <a:t>56</a:t>
            </a:fld>
            <a:endParaRPr lang="en-US">
              <a:latin typeface="Tahoma" panose="020B0604030504040204" pitchFamily="34" charset="0"/>
            </a:endParaRPr>
          </a:p>
        </p:txBody>
      </p:sp>
    </p:spTree>
    <p:extLst>
      <p:ext uri="{BB962C8B-B14F-4D97-AF65-F5344CB8AC3E}">
        <p14:creationId xmlns:p14="http://schemas.microsoft.com/office/powerpoint/2010/main" val="307677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630FF79F-B2A3-40A7-B5AE-9B73638B002F}" type="slidenum">
              <a:rPr lang="en-US" sz="1300">
                <a:cs typeface="Arial" pitchFamily="34" charset="0"/>
              </a:rPr>
              <a:pPr/>
              <a:t>62</a:t>
            </a:fld>
            <a:endParaRPr lang="en-US" sz="1300">
              <a:cs typeface="Arial" pitchFamily="34" charset="0"/>
            </a:endParaRPr>
          </a:p>
        </p:txBody>
      </p:sp>
      <p:sp>
        <p:nvSpPr>
          <p:cNvPr id="71683" name="Rectangle 2"/>
          <p:cNvSpPr>
            <a:spLocks noGrp="1" noRot="1" noChangeAspect="1" noChangeArrowheads="1" noTextEdit="1"/>
          </p:cNvSpPr>
          <p:nvPr>
            <p:ph type="sldImg"/>
          </p:nvPr>
        </p:nvSpPr>
        <p:spPr bwMode="auto">
          <a:xfrm>
            <a:off x="473075" y="728663"/>
            <a:ext cx="6372225" cy="35845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a:xfrm>
            <a:off x="975692" y="4561226"/>
            <a:ext cx="536381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lstStyle/>
          <a:p>
            <a:pPr eaLnBrk="1" hangingPunct="1">
              <a:spcBef>
                <a:spcPct val="0"/>
              </a:spcBef>
            </a:pPr>
            <a:endParaRPr lang="en-US" smtClean="0"/>
          </a:p>
        </p:txBody>
      </p:sp>
    </p:spTree>
    <p:extLst>
      <p:ext uri="{BB962C8B-B14F-4D97-AF65-F5344CB8AC3E}">
        <p14:creationId xmlns:p14="http://schemas.microsoft.com/office/powerpoint/2010/main" val="394853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EB9AC759-40D2-4EEF-B571-B2F13A2B3CF2}" type="slidenum">
              <a:rPr lang="en-US" sz="1300">
                <a:cs typeface="Arial" pitchFamily="34" charset="0"/>
              </a:rPr>
              <a:pPr/>
              <a:t>65</a:t>
            </a:fld>
            <a:endParaRPr lang="en-US" sz="1300">
              <a:cs typeface="Arial"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207481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Application to Active Shooter Response   </a:t>
            </a:r>
          </a:p>
          <a:p>
            <a:pPr>
              <a:defRPr/>
            </a:pPr>
            <a:endParaRPr lang="en-US" b="1" dirty="0" smtClean="0"/>
          </a:p>
          <a:p>
            <a:pPr>
              <a:defRPr/>
            </a:pPr>
            <a:r>
              <a:rPr lang="en-US" dirty="0" smtClean="0"/>
              <a:t>Pre-event training improves response. Employees benefit from training in the warning signs of workplace violence and terrorism, as well as clear instructions and practice in the appropriate response actions, specifically how to :</a:t>
            </a:r>
          </a:p>
          <a:p>
            <a:pPr>
              <a:defRPr/>
            </a:pPr>
            <a:endParaRPr lang="en-US" dirty="0" smtClean="0"/>
          </a:p>
          <a:p>
            <a:pPr>
              <a:buFont typeface="Arial" pitchFamily="34" charset="0"/>
              <a:buChar char="•"/>
              <a:defRPr/>
            </a:pPr>
            <a:r>
              <a:rPr lang="en-US" dirty="0" smtClean="0"/>
              <a:t> Evacuate</a:t>
            </a:r>
          </a:p>
          <a:p>
            <a:pPr>
              <a:buFont typeface="Arial" pitchFamily="34" charset="0"/>
              <a:buChar char="•"/>
              <a:defRPr/>
            </a:pPr>
            <a:r>
              <a:rPr lang="en-US" dirty="0" smtClean="0"/>
              <a:t> Hide</a:t>
            </a:r>
          </a:p>
          <a:p>
            <a:pPr>
              <a:buFont typeface="Arial" pitchFamily="34" charset="0"/>
              <a:buChar char="•"/>
              <a:defRPr/>
            </a:pPr>
            <a:r>
              <a:rPr lang="en-US" dirty="0" smtClean="0"/>
              <a:t> Take action </a:t>
            </a:r>
          </a:p>
          <a:p>
            <a:pPr>
              <a:buFont typeface="Arial" pitchFamily="34" charset="0"/>
              <a:buChar char="•"/>
              <a:defRPr/>
            </a:pPr>
            <a:endParaRPr lang="en-US" dirty="0" smtClean="0"/>
          </a:p>
          <a:p>
            <a:pPr>
              <a:buFont typeface="Arial" pitchFamily="34" charset="0"/>
              <a:buNone/>
              <a:defRPr/>
            </a:pPr>
            <a:r>
              <a:rPr lang="en-US" dirty="0" smtClean="0"/>
              <a:t>Walking and talking people through Active Scenarios provides an opportunity for mental rehearsal and may improve survivability. Don’t be afraid of frightening people. Address the fears of front line employees proactively. Let them know that you “get it”, you know that an Active Shooter situation is terrifying to think about or talk about, that most people don’t even want to think of such things, but that discussing this issue can improve their safety and the safety of those around them.</a:t>
            </a:r>
            <a:endParaRPr lang="en-US" b="1"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pPr eaLnBrk="1" hangingPunct="1"/>
            <a:fld id="{DD0ABE41-5AA6-43D4-8B0C-7CFDDB79EE9A}" type="slidenum">
              <a:rPr lang="en-US" sz="1300"/>
              <a:pPr eaLnBrk="1" hangingPunct="1"/>
              <a:t>68</a:t>
            </a:fld>
            <a:endParaRPr lang="en-US" sz="1300"/>
          </a:p>
        </p:txBody>
      </p:sp>
    </p:spTree>
    <p:extLst>
      <p:ext uri="{BB962C8B-B14F-4D97-AF65-F5344CB8AC3E}">
        <p14:creationId xmlns:p14="http://schemas.microsoft.com/office/powerpoint/2010/main" val="75611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28689DCA-B927-428B-954C-2C4CD342FD6A}" type="slidenum">
              <a:rPr lang="en-US" sz="1300"/>
              <a:pPr/>
              <a:t>69</a:t>
            </a:fld>
            <a:endParaRPr lang="en-US" sz="1300"/>
          </a:p>
        </p:txBody>
      </p:sp>
    </p:spTree>
    <p:extLst>
      <p:ext uri="{BB962C8B-B14F-4D97-AF65-F5344CB8AC3E}">
        <p14:creationId xmlns:p14="http://schemas.microsoft.com/office/powerpoint/2010/main" val="288955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5E72BEED-36B4-47F9-8948-144CB3D2E286}" type="slidenum">
              <a:rPr lang="en-US" sz="1300"/>
              <a:pPr/>
              <a:t>38</a:t>
            </a:fld>
            <a:endParaRPr lang="en-US" sz="1300"/>
          </a:p>
        </p:txBody>
      </p:sp>
      <p:sp>
        <p:nvSpPr>
          <p:cNvPr id="74755" name="Rectangle 2"/>
          <p:cNvSpPr>
            <a:spLocks noGrp="1" noRot="1" noChangeAspect="1" noChangeArrowheads="1" noTextEdit="1"/>
          </p:cNvSpPr>
          <p:nvPr>
            <p:ph type="sldImg"/>
          </p:nvPr>
        </p:nvSpPr>
        <p:spPr bwMode="auto">
          <a:xfrm>
            <a:off x="461963" y="722313"/>
            <a:ext cx="6392862" cy="3597275"/>
          </a:xfrm>
          <a:solidFill>
            <a:srgbClr val="FFFFFF"/>
          </a:solidFill>
          <a:ln cap="flat">
            <a:solidFill>
              <a:srgbClr val="000000"/>
            </a:solidFill>
            <a:miter lim="800000"/>
            <a:headEnd/>
            <a:tailEnd/>
          </a:ln>
        </p:spPr>
      </p:sp>
      <p:sp>
        <p:nvSpPr>
          <p:cNvPr id="74756" name="Rectangle 3"/>
          <p:cNvSpPr>
            <a:spLocks noGrp="1" noChangeArrowheads="1"/>
          </p:cNvSpPr>
          <p:nvPr>
            <p:ph type="body" idx="1"/>
          </p:nvPr>
        </p:nvSpPr>
        <p:spPr>
          <a:xfrm>
            <a:off x="975692" y="4561226"/>
            <a:ext cx="536381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55" tIns="49399" rIns="97155" bIns="49399"/>
          <a:lstStyle/>
          <a:p>
            <a:endParaRPr lang="en-US" smtClean="0"/>
          </a:p>
        </p:txBody>
      </p:sp>
    </p:spTree>
    <p:extLst>
      <p:ext uri="{BB962C8B-B14F-4D97-AF65-F5344CB8AC3E}">
        <p14:creationId xmlns:p14="http://schemas.microsoft.com/office/powerpoint/2010/main" val="3318553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D0E42497-3692-40DC-A7E3-70E43EB6D5FF}" type="slidenum">
              <a:rPr lang="en-US" sz="1300"/>
              <a:pPr/>
              <a:t>70</a:t>
            </a:fld>
            <a:endParaRPr lang="en-US" sz="1300"/>
          </a:p>
        </p:txBody>
      </p:sp>
      <p:sp>
        <p:nvSpPr>
          <p:cNvPr id="67587" name="Rectangle 5"/>
          <p:cNvSpPr txBox="1">
            <a:spLocks noGrp="1" noChangeArrowheads="1"/>
          </p:cNvSpPr>
          <p:nvPr/>
        </p:nvSpPr>
        <p:spPr bwMode="auto">
          <a:xfrm>
            <a:off x="4144618" y="0"/>
            <a:ext cx="3170582"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spcBef>
                <a:spcPct val="20000"/>
              </a:spcBef>
              <a:buFontTx/>
              <a:buChar char="•"/>
            </a:pPr>
            <a:fld id="{F987471B-B31D-4CCA-A256-83CDDC62CDD4}" type="datetime1">
              <a:rPr lang="en-US" sz="1400"/>
              <a:pPr algn="r">
                <a:spcBef>
                  <a:spcPct val="20000"/>
                </a:spcBef>
                <a:buFontTx/>
                <a:buChar char="•"/>
              </a:pPr>
              <a:t>12/1/2013</a:t>
            </a:fld>
            <a:endParaRPr lang="en-US" sz="1400"/>
          </a:p>
        </p:txBody>
      </p:sp>
      <p:sp>
        <p:nvSpPr>
          <p:cNvPr id="67588" name="Rectangle 6"/>
          <p:cNvSpPr txBox="1">
            <a:spLocks noGrp="1" noChangeArrowheads="1"/>
          </p:cNvSpPr>
          <p:nvPr/>
        </p:nvSpPr>
        <p:spPr bwMode="auto">
          <a:xfrm>
            <a:off x="2" y="9122452"/>
            <a:ext cx="3170582"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20000"/>
              </a:spcBef>
              <a:buFontTx/>
              <a:buChar char="•"/>
            </a:pPr>
            <a:r>
              <a:rPr lang="en-US" sz="1400"/>
              <a:t>Copyright MJZagury and Associates LLC</a:t>
            </a:r>
          </a:p>
        </p:txBody>
      </p:sp>
      <p:sp>
        <p:nvSpPr>
          <p:cNvPr id="67589" name="Rectangle 7"/>
          <p:cNvSpPr txBox="1">
            <a:spLocks noGrp="1" noChangeArrowheads="1"/>
          </p:cNvSpPr>
          <p:nvPr/>
        </p:nvSpPr>
        <p:spPr bwMode="auto">
          <a:xfrm>
            <a:off x="4144618" y="9122452"/>
            <a:ext cx="3170582"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spcBef>
                <a:spcPct val="20000"/>
              </a:spcBef>
              <a:buFontTx/>
              <a:buChar char="•"/>
            </a:pPr>
            <a:fld id="{6A46574C-BBF8-4F18-9F70-9F88BA304947}" type="slidenum">
              <a:rPr lang="en-US" sz="1400"/>
              <a:pPr algn="r">
                <a:spcBef>
                  <a:spcPct val="20000"/>
                </a:spcBef>
                <a:buFontTx/>
                <a:buChar char="•"/>
              </a:pPr>
              <a:t>70</a:t>
            </a:fld>
            <a:endParaRPr lang="en-US" sz="1400"/>
          </a:p>
        </p:txBody>
      </p:sp>
      <p:sp>
        <p:nvSpPr>
          <p:cNvPr id="67590" name="Rectangle 2"/>
          <p:cNvSpPr>
            <a:spLocks noGrp="1" noRot="1" noChangeAspect="1" noChangeArrowheads="1" noTextEdit="1"/>
          </p:cNvSpPr>
          <p:nvPr>
            <p:ph type="sldImg"/>
          </p:nvPr>
        </p:nvSpPr>
        <p:spPr bwMode="auto">
          <a:xfrm>
            <a:off x="461963" y="723900"/>
            <a:ext cx="6392862" cy="3597275"/>
          </a:xfrm>
          <a:solidFill>
            <a:srgbClr val="FFFFFF"/>
          </a:solidFill>
          <a:ln>
            <a:solidFill>
              <a:srgbClr val="000000"/>
            </a:solidFill>
            <a:miter lim="800000"/>
            <a:headEnd/>
            <a:tailEnd/>
          </a:ln>
        </p:spPr>
      </p:sp>
      <p:sp>
        <p:nvSpPr>
          <p:cNvPr id="67591" name="Rectangle 3"/>
          <p:cNvSpPr>
            <a:spLocks noGrp="1" noChangeArrowheads="1"/>
          </p:cNvSpPr>
          <p:nvPr>
            <p:ph type="body" idx="1"/>
          </p:nvPr>
        </p:nvSpPr>
        <p:spPr>
          <a:xfrm>
            <a:off x="975692" y="4561226"/>
            <a:ext cx="5363818" cy="4320212"/>
          </a:xfrm>
          <a:noFill/>
          <a:ln>
            <a:solidFill>
              <a:srgbClr val="000000"/>
            </a:solidFill>
          </a:ln>
          <a:extLst>
            <a:ext uri="{909E8E84-426E-40DD-AFC4-6F175D3DCCD1}">
              <a14:hiddenFill xmlns:a14="http://schemas.microsoft.com/office/drawing/2010/main">
                <a:solidFill>
                  <a:srgbClr val="FFFFFF"/>
                </a:solidFill>
              </a14:hiddenFill>
            </a:ext>
          </a:extLst>
        </p:spPr>
        <p:txBody>
          <a:bodyPr lIns="97144" tIns="49394" rIns="97144" bIns="49394"/>
          <a:lstStyle/>
          <a:p>
            <a:endParaRPr lang="en-US" smtClean="0"/>
          </a:p>
        </p:txBody>
      </p:sp>
    </p:spTree>
    <p:extLst>
      <p:ext uri="{BB962C8B-B14F-4D97-AF65-F5344CB8AC3E}">
        <p14:creationId xmlns:p14="http://schemas.microsoft.com/office/powerpoint/2010/main" val="1391306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F43EC7EC-6F88-4435-8EFF-9DA0B6B0BBF2}" type="slidenum">
              <a:rPr lang="en-US" sz="1300"/>
              <a:pPr/>
              <a:t>71</a:t>
            </a:fld>
            <a:endParaRPr lang="en-US" sz="1300"/>
          </a:p>
        </p:txBody>
      </p:sp>
      <p:sp>
        <p:nvSpPr>
          <p:cNvPr id="68611" name="Rectangle 5"/>
          <p:cNvSpPr txBox="1">
            <a:spLocks noGrp="1" noChangeArrowheads="1"/>
          </p:cNvSpPr>
          <p:nvPr/>
        </p:nvSpPr>
        <p:spPr bwMode="auto">
          <a:xfrm>
            <a:off x="4144618" y="0"/>
            <a:ext cx="3170582"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spcBef>
                <a:spcPct val="20000"/>
              </a:spcBef>
              <a:buFontTx/>
              <a:buChar char="•"/>
            </a:pPr>
            <a:fld id="{50E6F6A4-5960-44B9-9DEA-5EAEC53F8EDD}" type="datetime1">
              <a:rPr lang="en-US" sz="1400"/>
              <a:pPr algn="r">
                <a:spcBef>
                  <a:spcPct val="20000"/>
                </a:spcBef>
                <a:buFontTx/>
                <a:buChar char="•"/>
              </a:pPr>
              <a:t>12/1/2013</a:t>
            </a:fld>
            <a:endParaRPr lang="en-US" sz="1400"/>
          </a:p>
        </p:txBody>
      </p:sp>
      <p:sp>
        <p:nvSpPr>
          <p:cNvPr id="68612" name="Rectangle 6"/>
          <p:cNvSpPr txBox="1">
            <a:spLocks noGrp="1" noChangeArrowheads="1"/>
          </p:cNvSpPr>
          <p:nvPr/>
        </p:nvSpPr>
        <p:spPr bwMode="auto">
          <a:xfrm>
            <a:off x="2" y="9122452"/>
            <a:ext cx="3170582"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20000"/>
              </a:spcBef>
              <a:buFontTx/>
              <a:buChar char="•"/>
            </a:pPr>
            <a:r>
              <a:rPr lang="en-US" sz="1400"/>
              <a:t>Copyright MJZagury and Associates LLC</a:t>
            </a:r>
          </a:p>
        </p:txBody>
      </p:sp>
      <p:sp>
        <p:nvSpPr>
          <p:cNvPr id="68613" name="Rectangle 7"/>
          <p:cNvSpPr txBox="1">
            <a:spLocks noGrp="1" noChangeArrowheads="1"/>
          </p:cNvSpPr>
          <p:nvPr/>
        </p:nvSpPr>
        <p:spPr bwMode="auto">
          <a:xfrm>
            <a:off x="4144618" y="9122452"/>
            <a:ext cx="3170582" cy="4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44" tIns="49394" rIns="97144" bIns="49394" anchor="b"/>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spcBef>
                <a:spcPct val="20000"/>
              </a:spcBef>
              <a:buFontTx/>
              <a:buChar char="•"/>
            </a:pPr>
            <a:fld id="{D88A6C7A-CCDD-453B-98BB-A83E7D2C108F}" type="slidenum">
              <a:rPr lang="en-US" sz="1400"/>
              <a:pPr algn="r">
                <a:spcBef>
                  <a:spcPct val="20000"/>
                </a:spcBef>
                <a:buFontTx/>
                <a:buChar char="•"/>
              </a:pPr>
              <a:t>71</a:t>
            </a:fld>
            <a:endParaRPr lang="en-US" sz="1400"/>
          </a:p>
        </p:txBody>
      </p:sp>
      <p:sp>
        <p:nvSpPr>
          <p:cNvPr id="68614" name="Rectangle 2"/>
          <p:cNvSpPr>
            <a:spLocks noGrp="1" noRot="1" noChangeAspect="1" noChangeArrowheads="1" noTextEdit="1"/>
          </p:cNvSpPr>
          <p:nvPr>
            <p:ph type="sldImg"/>
          </p:nvPr>
        </p:nvSpPr>
        <p:spPr bwMode="auto">
          <a:xfrm>
            <a:off x="461963" y="723900"/>
            <a:ext cx="6392862" cy="3597275"/>
          </a:xfrm>
          <a:solidFill>
            <a:srgbClr val="FFFFFF"/>
          </a:solidFill>
          <a:ln>
            <a:solidFill>
              <a:srgbClr val="000000"/>
            </a:solidFill>
            <a:miter lim="800000"/>
            <a:headEnd/>
            <a:tailEnd/>
          </a:ln>
        </p:spPr>
      </p:sp>
      <p:sp>
        <p:nvSpPr>
          <p:cNvPr id="68615" name="Rectangle 3"/>
          <p:cNvSpPr>
            <a:spLocks noGrp="1" noChangeArrowheads="1"/>
          </p:cNvSpPr>
          <p:nvPr>
            <p:ph type="body" idx="1"/>
          </p:nvPr>
        </p:nvSpPr>
        <p:spPr>
          <a:xfrm>
            <a:off x="975692" y="4561226"/>
            <a:ext cx="5363818" cy="4320212"/>
          </a:xfrm>
          <a:noFill/>
          <a:ln>
            <a:solidFill>
              <a:srgbClr val="000000"/>
            </a:solidFill>
          </a:ln>
          <a:extLst>
            <a:ext uri="{909E8E84-426E-40DD-AFC4-6F175D3DCCD1}">
              <a14:hiddenFill xmlns:a14="http://schemas.microsoft.com/office/drawing/2010/main">
                <a:solidFill>
                  <a:srgbClr val="FFFFFF"/>
                </a:solidFill>
              </a14:hiddenFill>
            </a:ext>
          </a:extLst>
        </p:spPr>
        <p:txBody>
          <a:bodyPr lIns="97144" tIns="49394" rIns="97144" bIns="49394"/>
          <a:lstStyle/>
          <a:p>
            <a:endParaRPr lang="en-US" smtClean="0"/>
          </a:p>
        </p:txBody>
      </p:sp>
    </p:spTree>
    <p:extLst>
      <p:ext uri="{BB962C8B-B14F-4D97-AF65-F5344CB8AC3E}">
        <p14:creationId xmlns:p14="http://schemas.microsoft.com/office/powerpoint/2010/main" val="377507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C629AE6A-EA0E-4F86-8EAB-5949381635DC}" type="slidenum">
              <a:rPr lang="en-US" sz="1300">
                <a:cs typeface="Arial" pitchFamily="34" charset="0"/>
              </a:rPr>
              <a:pPr/>
              <a:t>72</a:t>
            </a:fld>
            <a:endParaRPr lang="en-US" sz="1300">
              <a:cs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46489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C629AE6A-EA0E-4F86-8EAB-5949381635DC}" type="slidenum">
              <a:rPr lang="en-US" sz="1400">
                <a:cs typeface="Arial" pitchFamily="34" charset="0"/>
              </a:rPr>
              <a:pPr/>
              <a:t>75</a:t>
            </a:fld>
            <a:endParaRPr lang="en-US" sz="1400">
              <a:cs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50725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mentally prepare for an active shooter incident it is important to make accurate operational assumptions.</a:t>
            </a:r>
          </a:p>
          <a:p>
            <a:endParaRPr lang="en-US" dirty="0"/>
          </a:p>
        </p:txBody>
      </p:sp>
      <p:sp>
        <p:nvSpPr>
          <p:cNvPr id="4" name="Slide Number Placeholder 3"/>
          <p:cNvSpPr>
            <a:spLocks noGrp="1"/>
          </p:cNvSpPr>
          <p:nvPr>
            <p:ph type="sldNum" sz="quarter" idx="10"/>
          </p:nvPr>
        </p:nvSpPr>
        <p:spPr/>
        <p:txBody>
          <a:bodyPr/>
          <a:lstStyle/>
          <a:p>
            <a:fld id="{EC58A815-1F74-4B9D-9D67-A6185395027A}" type="slidenum">
              <a:rPr lang="en-US" smtClean="0"/>
              <a:t>87</a:t>
            </a:fld>
            <a:endParaRPr lang="en-US"/>
          </a:p>
        </p:txBody>
      </p:sp>
    </p:spTree>
    <p:extLst>
      <p:ext uri="{BB962C8B-B14F-4D97-AF65-F5344CB8AC3E}">
        <p14:creationId xmlns:p14="http://schemas.microsoft.com/office/powerpoint/2010/main" val="1188880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92</a:t>
            </a:fld>
            <a:endParaRPr lang="en-US"/>
          </a:p>
        </p:txBody>
      </p:sp>
    </p:spTree>
    <p:extLst>
      <p:ext uri="{BB962C8B-B14F-4D97-AF65-F5344CB8AC3E}">
        <p14:creationId xmlns:p14="http://schemas.microsoft.com/office/powerpoint/2010/main" val="3614669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93</a:t>
            </a:fld>
            <a:endParaRPr lang="en-US"/>
          </a:p>
        </p:txBody>
      </p:sp>
    </p:spTree>
    <p:extLst>
      <p:ext uri="{BB962C8B-B14F-4D97-AF65-F5344CB8AC3E}">
        <p14:creationId xmlns:p14="http://schemas.microsoft.com/office/powerpoint/2010/main" val="3556417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95</a:t>
            </a:fld>
            <a:endParaRPr lang="en-US"/>
          </a:p>
        </p:txBody>
      </p:sp>
    </p:spTree>
    <p:extLst>
      <p:ext uri="{BB962C8B-B14F-4D97-AF65-F5344CB8AC3E}">
        <p14:creationId xmlns:p14="http://schemas.microsoft.com/office/powerpoint/2010/main" val="2031084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96</a:t>
            </a:fld>
            <a:endParaRPr lang="en-US"/>
          </a:p>
        </p:txBody>
      </p:sp>
    </p:spTree>
    <p:extLst>
      <p:ext uri="{BB962C8B-B14F-4D97-AF65-F5344CB8AC3E}">
        <p14:creationId xmlns:p14="http://schemas.microsoft.com/office/powerpoint/2010/main" val="264017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97</a:t>
            </a:fld>
            <a:endParaRPr lang="en-US"/>
          </a:p>
        </p:txBody>
      </p:sp>
    </p:spTree>
    <p:extLst>
      <p:ext uri="{BB962C8B-B14F-4D97-AF65-F5344CB8AC3E}">
        <p14:creationId xmlns:p14="http://schemas.microsoft.com/office/powerpoint/2010/main" val="299165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a:defRPr sz="2500">
                <a:solidFill>
                  <a:schemeClr val="tx1"/>
                </a:solidFill>
                <a:latin typeface="Arial" pitchFamily="34" charset="0"/>
                <a:ea typeface="ヒラギノ角ゴ Pro W3"/>
                <a:cs typeface="ヒラギノ角ゴ Pro W3"/>
              </a:defRPr>
            </a:lvl1pPr>
            <a:lvl2pPr marL="770686" indent="-296417" defTabSz="966651">
              <a:defRPr sz="2500">
                <a:solidFill>
                  <a:schemeClr val="tx1"/>
                </a:solidFill>
                <a:latin typeface="Arial" pitchFamily="34" charset="0"/>
                <a:ea typeface="ヒラギノ角ゴ Pro W3"/>
                <a:cs typeface="ヒラギノ角ゴ Pro W3"/>
              </a:defRPr>
            </a:lvl2pPr>
            <a:lvl3pPr marL="1185671" indent="-237134" defTabSz="966651">
              <a:defRPr sz="2500">
                <a:solidFill>
                  <a:schemeClr val="tx1"/>
                </a:solidFill>
                <a:latin typeface="Arial" pitchFamily="34" charset="0"/>
                <a:ea typeface="ヒラギノ角ゴ Pro W3"/>
                <a:cs typeface="ヒラギノ角ゴ Pro W3"/>
              </a:defRPr>
            </a:lvl3pPr>
            <a:lvl4pPr marL="1659939" indent="-237134" defTabSz="966651">
              <a:defRPr sz="2500">
                <a:solidFill>
                  <a:schemeClr val="tx1"/>
                </a:solidFill>
                <a:latin typeface="Arial" pitchFamily="34" charset="0"/>
                <a:ea typeface="ヒラギノ角ゴ Pro W3"/>
                <a:cs typeface="ヒラギノ角ゴ Pro W3"/>
              </a:defRPr>
            </a:lvl4pPr>
            <a:lvl5pPr marL="2134208" indent="-237134" defTabSz="966651">
              <a:defRPr sz="2500">
                <a:solidFill>
                  <a:schemeClr val="tx1"/>
                </a:solidFill>
                <a:latin typeface="Arial" pitchFamily="34" charset="0"/>
                <a:ea typeface="ヒラギノ角ゴ Pro W3"/>
                <a:cs typeface="ヒラギノ角ゴ Pro W3"/>
              </a:defRPr>
            </a:lvl5pPr>
            <a:lvl6pPr marL="2608476"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6pPr>
            <a:lvl7pPr marL="3082744"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7pPr>
            <a:lvl8pPr marL="3557013"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8pPr>
            <a:lvl9pPr marL="4031280" indent="-237134" defTabSz="966651" eaLnBrk="0" fontAlgn="base" hangingPunct="0">
              <a:spcBef>
                <a:spcPct val="0"/>
              </a:spcBef>
              <a:spcAft>
                <a:spcPct val="0"/>
              </a:spcAft>
              <a:defRPr sz="2500">
                <a:solidFill>
                  <a:schemeClr val="tx1"/>
                </a:solidFill>
                <a:latin typeface="Arial" pitchFamily="34" charset="0"/>
                <a:ea typeface="ヒラギノ角ゴ Pro W3"/>
                <a:cs typeface="ヒラギノ角ゴ Pro W3"/>
              </a:defRPr>
            </a:lvl9pPr>
          </a:lstStyle>
          <a:p>
            <a:fld id="{61BAB0A5-3EB7-426E-892F-9C9001A5B085}" type="slidenum">
              <a:rPr lang="en-US" sz="1300"/>
              <a:pPr/>
              <a:t>39</a:t>
            </a:fld>
            <a:endParaRPr lang="en-US" sz="1300"/>
          </a:p>
        </p:txBody>
      </p:sp>
      <p:sp>
        <p:nvSpPr>
          <p:cNvPr id="75779" name="Rectangle 2"/>
          <p:cNvSpPr>
            <a:spLocks noGrp="1" noRot="1" noChangeAspect="1" noChangeArrowheads="1" noTextEdit="1"/>
          </p:cNvSpPr>
          <p:nvPr>
            <p:ph type="sldImg"/>
          </p:nvPr>
        </p:nvSpPr>
        <p:spPr bwMode="auto">
          <a:xfrm>
            <a:off x="461963" y="722313"/>
            <a:ext cx="6392862" cy="3597275"/>
          </a:xfrm>
          <a:solidFill>
            <a:srgbClr val="FFFFFF"/>
          </a:solidFill>
          <a:ln cap="flat">
            <a:solidFill>
              <a:srgbClr val="000000"/>
            </a:solidFill>
            <a:miter lim="800000"/>
            <a:headEnd/>
            <a:tailEnd/>
          </a:ln>
        </p:spPr>
      </p:sp>
      <p:sp>
        <p:nvSpPr>
          <p:cNvPr id="75780" name="Rectangle 3"/>
          <p:cNvSpPr>
            <a:spLocks noGrp="1" noChangeArrowheads="1"/>
          </p:cNvSpPr>
          <p:nvPr>
            <p:ph type="body" idx="1"/>
          </p:nvPr>
        </p:nvSpPr>
        <p:spPr>
          <a:xfrm>
            <a:off x="975692" y="4561226"/>
            <a:ext cx="536381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55" tIns="49399" rIns="97155" bIns="49399"/>
          <a:lstStyle/>
          <a:p>
            <a:endParaRPr lang="en-US" smtClean="0"/>
          </a:p>
        </p:txBody>
      </p:sp>
    </p:spTree>
    <p:extLst>
      <p:ext uri="{BB962C8B-B14F-4D97-AF65-F5344CB8AC3E}">
        <p14:creationId xmlns:p14="http://schemas.microsoft.com/office/powerpoint/2010/main" val="2787578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98</a:t>
            </a:fld>
            <a:endParaRPr lang="en-US"/>
          </a:p>
        </p:txBody>
      </p:sp>
    </p:spTree>
    <p:extLst>
      <p:ext uri="{BB962C8B-B14F-4D97-AF65-F5344CB8AC3E}">
        <p14:creationId xmlns:p14="http://schemas.microsoft.com/office/powerpoint/2010/main" val="1211841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99</a:t>
            </a:fld>
            <a:endParaRPr lang="en-US"/>
          </a:p>
        </p:txBody>
      </p:sp>
    </p:spTree>
    <p:extLst>
      <p:ext uri="{BB962C8B-B14F-4D97-AF65-F5344CB8AC3E}">
        <p14:creationId xmlns:p14="http://schemas.microsoft.com/office/powerpoint/2010/main" val="1416250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100</a:t>
            </a:fld>
            <a:endParaRPr lang="en-US"/>
          </a:p>
        </p:txBody>
      </p:sp>
    </p:spTree>
    <p:extLst>
      <p:ext uri="{BB962C8B-B14F-4D97-AF65-F5344CB8AC3E}">
        <p14:creationId xmlns:p14="http://schemas.microsoft.com/office/powerpoint/2010/main" val="2397857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101</a:t>
            </a:fld>
            <a:endParaRPr lang="en-US"/>
          </a:p>
        </p:txBody>
      </p:sp>
    </p:spTree>
    <p:extLst>
      <p:ext uri="{BB962C8B-B14F-4D97-AF65-F5344CB8AC3E}">
        <p14:creationId xmlns:p14="http://schemas.microsoft.com/office/powerpoint/2010/main" val="1371006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102</a:t>
            </a:fld>
            <a:endParaRPr lang="en-US"/>
          </a:p>
        </p:txBody>
      </p:sp>
    </p:spTree>
    <p:extLst>
      <p:ext uri="{BB962C8B-B14F-4D97-AF65-F5344CB8AC3E}">
        <p14:creationId xmlns:p14="http://schemas.microsoft.com/office/powerpoint/2010/main" val="793554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D4B17A-9453-49DA-BD7C-A941BA6F868B}" type="slidenum">
              <a:rPr lang="en-US" smtClean="0"/>
              <a:pPr/>
              <a:t>103</a:t>
            </a:fld>
            <a:endParaRPr lang="en-US"/>
          </a:p>
        </p:txBody>
      </p:sp>
    </p:spTree>
    <p:extLst>
      <p:ext uri="{BB962C8B-B14F-4D97-AF65-F5344CB8AC3E}">
        <p14:creationId xmlns:p14="http://schemas.microsoft.com/office/powerpoint/2010/main" val="211161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0FD1A4A1-CA65-45E4-ACD8-3BEA60ED7B53}" type="slidenum">
              <a:rPr lang="en-US" sz="1400"/>
              <a:pPr/>
              <a:t>44</a:t>
            </a:fld>
            <a:endParaRPr lang="en-US" sz="1400"/>
          </a:p>
        </p:txBody>
      </p:sp>
      <p:sp>
        <p:nvSpPr>
          <p:cNvPr id="77827" name="Rectangle 2"/>
          <p:cNvSpPr>
            <a:spLocks noGrp="1" noRot="1" noChangeAspect="1" noChangeArrowheads="1" noTextEdit="1"/>
          </p:cNvSpPr>
          <p:nvPr>
            <p:ph type="sldImg"/>
          </p:nvPr>
        </p:nvSpPr>
        <p:spPr bwMode="auto">
          <a:xfrm>
            <a:off x="544513" y="758825"/>
            <a:ext cx="6715125" cy="3776663"/>
          </a:xfrm>
          <a:solidFill>
            <a:srgbClr val="FFFFFF"/>
          </a:solidFill>
          <a:ln cap="flat">
            <a:solidFill>
              <a:srgbClr val="000000"/>
            </a:solidFill>
            <a:miter lim="800000"/>
            <a:headEnd/>
            <a:tailEnd/>
          </a:ln>
        </p:spPr>
      </p:sp>
      <p:sp>
        <p:nvSpPr>
          <p:cNvPr id="77828" name="Rectangle 3"/>
          <p:cNvSpPr>
            <a:spLocks noGrp="1" noChangeArrowheads="1"/>
          </p:cNvSpPr>
          <p:nvPr>
            <p:ph type="body" idx="1"/>
          </p:nvPr>
        </p:nvSpPr>
        <p:spPr>
          <a:xfrm>
            <a:off x="1040738" y="4789287"/>
            <a:ext cx="5721406" cy="4536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03" tIns="52220" rIns="102703" bIns="52220"/>
          <a:lstStyle/>
          <a:p>
            <a:endParaRPr lang="en-US" smtClean="0"/>
          </a:p>
        </p:txBody>
      </p:sp>
    </p:spTree>
    <p:extLst>
      <p:ext uri="{BB962C8B-B14F-4D97-AF65-F5344CB8AC3E}">
        <p14:creationId xmlns:p14="http://schemas.microsoft.com/office/powerpoint/2010/main" val="118813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2B59DE11-CEB7-431A-855B-393F5FCF30EA}" type="slidenum">
              <a:rPr lang="en-US" sz="1400"/>
              <a:pPr/>
              <a:t>45</a:t>
            </a:fld>
            <a:endParaRPr lang="en-US" sz="1400"/>
          </a:p>
        </p:txBody>
      </p:sp>
      <p:sp>
        <p:nvSpPr>
          <p:cNvPr id="78851" name="Rectangle 2"/>
          <p:cNvSpPr>
            <a:spLocks noGrp="1" noRot="1" noChangeAspect="1" noChangeArrowheads="1" noTextEdit="1"/>
          </p:cNvSpPr>
          <p:nvPr>
            <p:ph type="sldImg"/>
          </p:nvPr>
        </p:nvSpPr>
        <p:spPr bwMode="auto">
          <a:xfrm>
            <a:off x="544513" y="758825"/>
            <a:ext cx="6715125" cy="3776663"/>
          </a:xfrm>
          <a:solidFill>
            <a:srgbClr val="FFFFFF"/>
          </a:solidFill>
          <a:ln cap="flat">
            <a:solidFill>
              <a:srgbClr val="000000"/>
            </a:solidFill>
            <a:miter lim="800000"/>
            <a:headEnd/>
            <a:tailEnd/>
          </a:ln>
        </p:spPr>
      </p:sp>
      <p:sp>
        <p:nvSpPr>
          <p:cNvPr id="78852" name="Rectangle 3"/>
          <p:cNvSpPr>
            <a:spLocks noGrp="1" noChangeArrowheads="1"/>
          </p:cNvSpPr>
          <p:nvPr>
            <p:ph type="body" idx="1"/>
          </p:nvPr>
        </p:nvSpPr>
        <p:spPr>
          <a:xfrm>
            <a:off x="1040738" y="4789287"/>
            <a:ext cx="5721406" cy="4536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03" tIns="52220" rIns="102703" bIns="52220"/>
          <a:lstStyle/>
          <a:p>
            <a:endParaRPr lang="en-US" smtClean="0"/>
          </a:p>
        </p:txBody>
      </p:sp>
    </p:spTree>
    <p:extLst>
      <p:ext uri="{BB962C8B-B14F-4D97-AF65-F5344CB8AC3E}">
        <p14:creationId xmlns:p14="http://schemas.microsoft.com/office/powerpoint/2010/main" val="218512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FB32C95A-A787-49EC-ACE3-96ECA091AFBA}" type="slidenum">
              <a:rPr lang="en-US" sz="1400"/>
              <a:pPr/>
              <a:t>46</a:t>
            </a:fld>
            <a:endParaRPr lang="en-US" sz="1400"/>
          </a:p>
        </p:txBody>
      </p:sp>
      <p:sp>
        <p:nvSpPr>
          <p:cNvPr id="79875" name="Rectangle 2"/>
          <p:cNvSpPr>
            <a:spLocks noGrp="1" noRot="1" noChangeAspect="1" noChangeArrowheads="1" noTextEdit="1"/>
          </p:cNvSpPr>
          <p:nvPr>
            <p:ph type="sldImg"/>
          </p:nvPr>
        </p:nvSpPr>
        <p:spPr bwMode="auto">
          <a:xfrm>
            <a:off x="544513" y="758825"/>
            <a:ext cx="6715125" cy="3776663"/>
          </a:xfrm>
          <a:solidFill>
            <a:srgbClr val="FFFFFF"/>
          </a:solidFill>
          <a:ln cap="flat">
            <a:solidFill>
              <a:srgbClr val="000000"/>
            </a:solidFill>
            <a:miter lim="800000"/>
            <a:headEnd/>
            <a:tailEnd/>
          </a:ln>
        </p:spPr>
      </p:sp>
      <p:sp>
        <p:nvSpPr>
          <p:cNvPr id="79876" name="Rectangle 3"/>
          <p:cNvSpPr>
            <a:spLocks noGrp="1" noChangeArrowheads="1"/>
          </p:cNvSpPr>
          <p:nvPr>
            <p:ph type="body" idx="1"/>
          </p:nvPr>
        </p:nvSpPr>
        <p:spPr>
          <a:xfrm>
            <a:off x="1040738" y="4789287"/>
            <a:ext cx="5721406" cy="4536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03" tIns="52220" rIns="102703" bIns="52220"/>
          <a:lstStyle/>
          <a:p>
            <a:endParaRPr lang="en-US" smtClean="0"/>
          </a:p>
        </p:txBody>
      </p:sp>
    </p:spTree>
    <p:extLst>
      <p:ext uri="{BB962C8B-B14F-4D97-AF65-F5344CB8AC3E}">
        <p14:creationId xmlns:p14="http://schemas.microsoft.com/office/powerpoint/2010/main" val="121167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7B25EB86-C107-480E-9A98-E17BC038335E}" type="slidenum">
              <a:rPr lang="en-US" sz="1400"/>
              <a:pPr/>
              <a:t>47</a:t>
            </a:fld>
            <a:endParaRPr lang="en-US" sz="1400"/>
          </a:p>
        </p:txBody>
      </p:sp>
      <p:sp>
        <p:nvSpPr>
          <p:cNvPr id="80899" name="Rectangle 2"/>
          <p:cNvSpPr>
            <a:spLocks noGrp="1" noRot="1" noChangeAspect="1" noChangeArrowheads="1" noTextEdit="1"/>
          </p:cNvSpPr>
          <p:nvPr>
            <p:ph type="sldImg"/>
          </p:nvPr>
        </p:nvSpPr>
        <p:spPr bwMode="auto">
          <a:xfrm>
            <a:off x="544513" y="758825"/>
            <a:ext cx="6715125" cy="3776663"/>
          </a:xfrm>
          <a:solidFill>
            <a:srgbClr val="FFFFFF"/>
          </a:solidFill>
          <a:ln cap="flat">
            <a:solidFill>
              <a:srgbClr val="000000"/>
            </a:solidFill>
            <a:miter lim="800000"/>
            <a:headEnd/>
            <a:tailEnd/>
          </a:ln>
        </p:spPr>
      </p:sp>
      <p:sp>
        <p:nvSpPr>
          <p:cNvPr id="80900" name="Rectangle 3"/>
          <p:cNvSpPr>
            <a:spLocks noGrp="1" noChangeArrowheads="1"/>
          </p:cNvSpPr>
          <p:nvPr>
            <p:ph type="body" idx="1"/>
          </p:nvPr>
        </p:nvSpPr>
        <p:spPr>
          <a:xfrm>
            <a:off x="1040738" y="4789287"/>
            <a:ext cx="5721406" cy="4536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03" tIns="52220" rIns="102703" bIns="52220"/>
          <a:lstStyle/>
          <a:p>
            <a:endParaRPr lang="en-US" smtClean="0"/>
          </a:p>
        </p:txBody>
      </p:sp>
    </p:spTree>
    <p:extLst>
      <p:ext uri="{BB962C8B-B14F-4D97-AF65-F5344CB8AC3E}">
        <p14:creationId xmlns:p14="http://schemas.microsoft.com/office/powerpoint/2010/main" val="260128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5470D50E-A5DD-4876-BCDF-E2BF5201AD95}" type="slidenum">
              <a:rPr lang="en-US" sz="1400"/>
              <a:pPr/>
              <a:t>48</a:t>
            </a:fld>
            <a:endParaRPr lang="en-US" sz="1400"/>
          </a:p>
        </p:txBody>
      </p:sp>
      <p:sp>
        <p:nvSpPr>
          <p:cNvPr id="81923" name="Rectangle 2"/>
          <p:cNvSpPr>
            <a:spLocks noGrp="1" noRot="1" noChangeAspect="1" noChangeArrowheads="1" noTextEdit="1"/>
          </p:cNvSpPr>
          <p:nvPr>
            <p:ph type="sldImg"/>
          </p:nvPr>
        </p:nvSpPr>
        <p:spPr bwMode="auto">
          <a:xfrm>
            <a:off x="544513" y="758825"/>
            <a:ext cx="6715125" cy="3776663"/>
          </a:xfrm>
          <a:solidFill>
            <a:srgbClr val="FFFFFF"/>
          </a:solidFill>
          <a:ln cap="flat">
            <a:solidFill>
              <a:srgbClr val="000000"/>
            </a:solidFill>
            <a:miter lim="800000"/>
            <a:headEnd/>
            <a:tailEnd/>
          </a:ln>
        </p:spPr>
      </p:sp>
      <p:sp>
        <p:nvSpPr>
          <p:cNvPr id="81924" name="Rectangle 3"/>
          <p:cNvSpPr>
            <a:spLocks noGrp="1" noChangeArrowheads="1"/>
          </p:cNvSpPr>
          <p:nvPr>
            <p:ph type="body" idx="1"/>
          </p:nvPr>
        </p:nvSpPr>
        <p:spPr>
          <a:xfrm>
            <a:off x="1040738" y="4789287"/>
            <a:ext cx="5721406" cy="4536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03" tIns="52220" rIns="102703" bIns="52220"/>
          <a:lstStyle/>
          <a:p>
            <a:endParaRPr lang="en-US" smtClean="0"/>
          </a:p>
        </p:txBody>
      </p:sp>
    </p:spTree>
    <p:extLst>
      <p:ext uri="{BB962C8B-B14F-4D97-AF65-F5344CB8AC3E}">
        <p14:creationId xmlns:p14="http://schemas.microsoft.com/office/powerpoint/2010/main" val="132072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847">
              <a:defRPr sz="2600">
                <a:solidFill>
                  <a:schemeClr val="tx1"/>
                </a:solidFill>
                <a:latin typeface="Arial" pitchFamily="34" charset="0"/>
                <a:ea typeface="ヒラギノ角ゴ Pro W3"/>
                <a:cs typeface="ヒラギノ角ゴ Pro W3"/>
              </a:defRPr>
            </a:lvl1pPr>
            <a:lvl2pPr marL="814692" indent="-313342" defTabSz="1021847">
              <a:defRPr sz="2600">
                <a:solidFill>
                  <a:schemeClr val="tx1"/>
                </a:solidFill>
                <a:latin typeface="Arial" pitchFamily="34" charset="0"/>
                <a:ea typeface="ヒラギノ角ゴ Pro W3"/>
                <a:cs typeface="ヒラギノ角ゴ Pro W3"/>
              </a:defRPr>
            </a:lvl2pPr>
            <a:lvl3pPr marL="1253373" indent="-250674" defTabSz="1021847">
              <a:defRPr sz="2600">
                <a:solidFill>
                  <a:schemeClr val="tx1"/>
                </a:solidFill>
                <a:latin typeface="Arial" pitchFamily="34" charset="0"/>
                <a:ea typeface="ヒラギノ角ゴ Pro W3"/>
                <a:cs typeface="ヒラギノ角ゴ Pro W3"/>
              </a:defRPr>
            </a:lvl3pPr>
            <a:lvl4pPr marL="1754722" indent="-250674" defTabSz="1021847">
              <a:defRPr sz="2600">
                <a:solidFill>
                  <a:schemeClr val="tx1"/>
                </a:solidFill>
                <a:latin typeface="Arial" pitchFamily="34" charset="0"/>
                <a:ea typeface="ヒラギノ角ゴ Pro W3"/>
                <a:cs typeface="ヒラギノ角ゴ Pro W3"/>
              </a:defRPr>
            </a:lvl4pPr>
            <a:lvl5pPr marL="2256071" indent="-250674" defTabSz="1021847">
              <a:defRPr sz="2600">
                <a:solidFill>
                  <a:schemeClr val="tx1"/>
                </a:solidFill>
                <a:latin typeface="Arial" pitchFamily="34" charset="0"/>
                <a:ea typeface="ヒラギノ角ゴ Pro W3"/>
                <a:cs typeface="ヒラギノ角ゴ Pro W3"/>
              </a:defRPr>
            </a:lvl5pPr>
            <a:lvl6pPr marL="2757420"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6pPr>
            <a:lvl7pPr marL="3258769"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7pPr>
            <a:lvl8pPr marL="3760118"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8pPr>
            <a:lvl9pPr marL="4261466" indent="-250674" defTabSz="1021847" eaLnBrk="0" fontAlgn="base" hangingPunct="0">
              <a:spcBef>
                <a:spcPct val="0"/>
              </a:spcBef>
              <a:spcAft>
                <a:spcPct val="0"/>
              </a:spcAft>
              <a:defRPr sz="2600">
                <a:solidFill>
                  <a:schemeClr val="tx1"/>
                </a:solidFill>
                <a:latin typeface="Arial" pitchFamily="34" charset="0"/>
                <a:ea typeface="ヒラギノ角ゴ Pro W3"/>
                <a:cs typeface="ヒラギノ角ゴ Pro W3"/>
              </a:defRPr>
            </a:lvl9pPr>
          </a:lstStyle>
          <a:p>
            <a:fld id="{E13C8BFC-056F-433B-A6E8-9DD0929D5B47}" type="slidenum">
              <a:rPr lang="en-US" sz="1400"/>
              <a:pPr/>
              <a:t>49</a:t>
            </a:fld>
            <a:endParaRPr lang="en-US" sz="1400"/>
          </a:p>
        </p:txBody>
      </p:sp>
      <p:sp>
        <p:nvSpPr>
          <p:cNvPr id="82947" name="Rectangle 2"/>
          <p:cNvSpPr>
            <a:spLocks noGrp="1" noRot="1" noChangeAspect="1" noChangeArrowheads="1" noTextEdit="1"/>
          </p:cNvSpPr>
          <p:nvPr>
            <p:ph type="sldImg"/>
          </p:nvPr>
        </p:nvSpPr>
        <p:spPr bwMode="auto">
          <a:xfrm>
            <a:off x="544513" y="758825"/>
            <a:ext cx="6715125" cy="3776663"/>
          </a:xfrm>
          <a:solidFill>
            <a:srgbClr val="FFFFFF"/>
          </a:solidFill>
          <a:ln cap="flat">
            <a:solidFill>
              <a:srgbClr val="000000"/>
            </a:solidFill>
            <a:miter lim="800000"/>
            <a:headEnd/>
            <a:tailEnd/>
          </a:ln>
        </p:spPr>
      </p:sp>
      <p:sp>
        <p:nvSpPr>
          <p:cNvPr id="82948" name="Rectangle 3"/>
          <p:cNvSpPr>
            <a:spLocks noGrp="1" noChangeArrowheads="1"/>
          </p:cNvSpPr>
          <p:nvPr>
            <p:ph type="body" idx="1"/>
          </p:nvPr>
        </p:nvSpPr>
        <p:spPr>
          <a:xfrm>
            <a:off x="1040738" y="4789287"/>
            <a:ext cx="5721406" cy="4536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03" tIns="52220" rIns="102703" bIns="52220"/>
          <a:lstStyle/>
          <a:p>
            <a:endParaRPr lang="en-US" smtClean="0"/>
          </a:p>
        </p:txBody>
      </p:sp>
    </p:spTree>
    <p:extLst>
      <p:ext uri="{BB962C8B-B14F-4D97-AF65-F5344CB8AC3E}">
        <p14:creationId xmlns:p14="http://schemas.microsoft.com/office/powerpoint/2010/main" val="3112069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
        <p:nvSpPr>
          <p:cNvPr id="11" name="TextBox 10"/>
          <p:cNvSpPr txBox="1"/>
          <p:nvPr userDrawn="1"/>
        </p:nvSpPr>
        <p:spPr>
          <a:xfrm>
            <a:off x="1" y="6611779"/>
            <a:ext cx="2038350" cy="246221"/>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latin typeface="Bell MT" pitchFamily="18" charset="0"/>
              </a:rPr>
              <a:t>Emergency Operations Sensitive</a:t>
            </a:r>
            <a:endParaRPr lang="en-US" sz="1000" dirty="0">
              <a:effectLst>
                <a:outerShdw blurRad="38100" dist="38100" dir="2700000" algn="tl">
                  <a:srgbClr val="000000">
                    <a:alpha val="43137"/>
                  </a:srgbClr>
                </a:outerShdw>
              </a:effectLst>
              <a:latin typeface="Bell MT" pitchFamily="18" charset="0"/>
            </a:endParaRPr>
          </a:p>
        </p:txBody>
      </p:sp>
      <p:sp>
        <p:nvSpPr>
          <p:cNvPr id="12" name="TextBox 11"/>
          <p:cNvSpPr txBox="1"/>
          <p:nvPr userDrawn="1"/>
        </p:nvSpPr>
        <p:spPr>
          <a:xfrm>
            <a:off x="2838734" y="6611779"/>
            <a:ext cx="6550925" cy="246221"/>
          </a:xfrm>
          <a:prstGeom prst="rect">
            <a:avLst/>
          </a:prstGeom>
          <a:noFill/>
        </p:spPr>
        <p:txBody>
          <a:bodyPr wrap="square" rtlCol="0">
            <a:spAutoFit/>
          </a:bodyPr>
          <a:lstStyle/>
          <a:p>
            <a:pPr algn="ctr"/>
            <a:r>
              <a:rPr lang="en-US" sz="1000" dirty="0" smtClean="0">
                <a:latin typeface="Bell MT" pitchFamily="18" charset="0"/>
              </a:rPr>
              <a:t>Copyright © 2013. Behavioral Science Applications. All Rights Reserved.</a:t>
            </a:r>
            <a:endParaRPr lang="en-US" sz="1000" dirty="0">
              <a:latin typeface="Bell MT"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12/1/2013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4851" y="1214438"/>
            <a:ext cx="5382683" cy="488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0734" y="1214438"/>
            <a:ext cx="5382684" cy="488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spect="1" noChangeArrowheads="1"/>
          </p:cNvSpPr>
          <p:nvPr>
            <p:ph type="sldNum" sz="quarter" idx="10"/>
          </p:nvPr>
        </p:nvSpPr>
        <p:spPr>
          <a:xfrm>
            <a:off x="10160000" y="5687569"/>
            <a:ext cx="1016000" cy="365125"/>
          </a:xfrm>
          <a:prstGeom prst="rect">
            <a:avLst/>
          </a:prstGeom>
          <a:ln/>
        </p:spPr>
        <p:txBody>
          <a:bodyPr/>
          <a:lstStyle>
            <a:lvl1pPr>
              <a:defRPr/>
            </a:lvl1pPr>
          </a:lstStyle>
          <a:p>
            <a:pPr>
              <a:defRPr/>
            </a:pPr>
            <a:r>
              <a:rPr lang="en-US"/>
              <a:t>Pg.</a:t>
            </a:r>
            <a:fld id="{C279F4D1-AB16-4E72-BA08-5F15EDC3B34D}" type="slidenum">
              <a:rPr lang="en-US"/>
              <a:pPr>
                <a:defRPr/>
              </a:pPr>
              <a:t>‹#›</a:t>
            </a:fld>
            <a:endParaRPr lang="en-US"/>
          </a:p>
        </p:txBody>
      </p:sp>
      <p:sp>
        <p:nvSpPr>
          <p:cNvPr id="6" name="Rectangle 5"/>
          <p:cNvSpPr>
            <a:spLocks noGrp="1" noChangeAspect="1" noChangeArrowheads="1"/>
          </p:cNvSpPr>
          <p:nvPr>
            <p:ph type="ftr" sz="quarter" idx="11"/>
          </p:nvPr>
        </p:nvSpPr>
        <p:spPr>
          <a:ln/>
        </p:spPr>
        <p:txBody>
          <a:bodyPr/>
          <a:lstStyle>
            <a:lvl1pPr>
              <a:defRPr/>
            </a:lvl1pPr>
          </a:lstStyle>
          <a:p>
            <a:pPr>
              <a:defRPr/>
            </a:pPr>
            <a:r>
              <a:rPr lang="en-US"/>
              <a:t>© AllSector Technology Group, Inc.</a:t>
            </a:r>
          </a:p>
        </p:txBody>
      </p:sp>
    </p:spTree>
    <p:extLst>
      <p:ext uri="{BB962C8B-B14F-4D97-AF65-F5344CB8AC3E}">
        <p14:creationId xmlns:p14="http://schemas.microsoft.com/office/powerpoint/2010/main" val="14730861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userDrawn="1"/>
        </p:nvSpPr>
        <p:spPr>
          <a:xfrm>
            <a:off x="0" y="6611779"/>
            <a:ext cx="2038350" cy="246221"/>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latin typeface="Bell MT" pitchFamily="18" charset="0"/>
              </a:rPr>
              <a:t>Emergency Operations Sensitive</a:t>
            </a:r>
            <a:endParaRPr lang="en-US" sz="1000" dirty="0">
              <a:effectLst>
                <a:outerShdw blurRad="38100" dist="38100" dir="2700000" algn="tl">
                  <a:srgbClr val="000000">
                    <a:alpha val="43137"/>
                  </a:srgbClr>
                </a:outerShdw>
              </a:effectLst>
              <a:latin typeface="Bell MT" pitchFamily="18" charset="0"/>
            </a:endParaRPr>
          </a:p>
        </p:txBody>
      </p:sp>
      <p:sp>
        <p:nvSpPr>
          <p:cNvPr id="12" name="TextBox 11"/>
          <p:cNvSpPr txBox="1"/>
          <p:nvPr userDrawn="1"/>
        </p:nvSpPr>
        <p:spPr>
          <a:xfrm>
            <a:off x="2838734" y="6611779"/>
            <a:ext cx="6550925" cy="246221"/>
          </a:xfrm>
          <a:prstGeom prst="rect">
            <a:avLst/>
          </a:prstGeom>
          <a:noFill/>
        </p:spPr>
        <p:txBody>
          <a:bodyPr wrap="square" rtlCol="0">
            <a:spAutoFit/>
          </a:bodyPr>
          <a:lstStyle/>
          <a:p>
            <a:pPr algn="ctr"/>
            <a:r>
              <a:rPr lang="en-US" sz="1000" dirty="0" smtClean="0">
                <a:latin typeface="Bell MT" pitchFamily="18" charset="0"/>
              </a:rPr>
              <a:t>Copyright © 2013. Behavioral Science Applications. All Rights Reserved.</a:t>
            </a:r>
            <a:endParaRPr lang="en-US" sz="1000" dirty="0">
              <a:latin typeface="Bell MT"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12/1/2013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rds.yahoo.com/_ylt=A0PDoX1SLNBMCRgAqpijzbkF/SIG=12ks18fug/EXP=1288797650/**http:/www.defensivetacticsfirearms.com/dj-tactics_llc008009.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D%20In%20Norway,%20Text%20messages%20from%20hell.wmv"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LAURA%20BLACK.wm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RUN%20HIDE%20FIGHT.wmv"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980" y="2605192"/>
            <a:ext cx="7201253" cy="1373070"/>
          </a:xfrm>
        </p:spPr>
        <p:txBody>
          <a:bodyPr/>
          <a:lstStyle/>
          <a:p>
            <a:pPr algn="l"/>
            <a:r>
              <a:rPr lang="en-US" sz="3600" dirty="0" smtClean="0"/>
              <a:t>Comprehensive Active Shooter Incident Management (CASIM</a:t>
            </a:r>
            <a:r>
              <a:rPr lang="en-US" sz="1200" dirty="0" smtClean="0">
                <a:latin typeface="Century Gothic" panose="020B0502020202020204" pitchFamily="34" charset="0"/>
              </a:rPr>
              <a:t>™</a:t>
            </a:r>
            <a:r>
              <a:rPr lang="en-US" sz="3600" dirty="0" smtClean="0"/>
              <a:t>)</a:t>
            </a:r>
            <a:endParaRPr lang="en-US" sz="3600" dirty="0"/>
          </a:p>
        </p:txBody>
      </p:sp>
      <p:sp>
        <p:nvSpPr>
          <p:cNvPr id="3" name="Subtitle 2"/>
          <p:cNvSpPr>
            <a:spLocks noGrp="1"/>
          </p:cNvSpPr>
          <p:nvPr>
            <p:ph type="subTitle" idx="1"/>
          </p:nvPr>
        </p:nvSpPr>
        <p:spPr>
          <a:xfrm>
            <a:off x="372980" y="914081"/>
            <a:ext cx="8535698" cy="1117687"/>
          </a:xfrm>
        </p:spPr>
        <p:txBody>
          <a:bodyPr>
            <a:normAutofit/>
          </a:bodyPr>
          <a:lstStyle/>
          <a:p>
            <a:pPr algn="l"/>
            <a:r>
              <a:rPr lang="en-US" sz="3200" dirty="0" smtClean="0">
                <a:effectLst>
                  <a:outerShdw blurRad="38100" dist="38100" dir="2700000" algn="tl">
                    <a:srgbClr val="000000">
                      <a:alpha val="43137"/>
                    </a:srgbClr>
                  </a:outerShdw>
                </a:effectLst>
              </a:rPr>
              <a:t> From “Shots Fired” to                                            “Shooter Down” and Beyond</a:t>
            </a:r>
            <a:endParaRPr 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7574233" y="2031768"/>
            <a:ext cx="4186849" cy="2786158"/>
          </a:xfrm>
          <a:prstGeom prst="rect">
            <a:avLst/>
          </a:prstGeom>
          <a:ln w="25400">
            <a:solidFill>
              <a:schemeClr val="tx1"/>
            </a:solidFill>
          </a:ln>
        </p:spPr>
      </p:pic>
      <p:sp>
        <p:nvSpPr>
          <p:cNvPr id="5" name="TextBox 4"/>
          <p:cNvSpPr txBox="1"/>
          <p:nvPr/>
        </p:nvSpPr>
        <p:spPr>
          <a:xfrm>
            <a:off x="541421" y="4817926"/>
            <a:ext cx="6521116" cy="132343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With</a:t>
            </a:r>
          </a:p>
          <a:p>
            <a:endParaRPr lang="en-US"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Steven Crimando, MA, CTS, CHS-V                     </a:t>
            </a:r>
            <a:r>
              <a:rPr lang="en-US" sz="2000" dirty="0" smtClean="0">
                <a:effectLst>
                  <a:outerShdw blurRad="38100" dist="38100" dir="2700000" algn="tl">
                    <a:srgbClr val="000000">
                      <a:alpha val="43137"/>
                    </a:srgbClr>
                  </a:outerShdw>
                </a:effectLst>
              </a:rPr>
              <a:t>Behavioral Science Applications </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65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Mass Violence</a:t>
            </a:r>
            <a:endParaRPr lang="en-US" dirty="0"/>
          </a:p>
        </p:txBody>
      </p:sp>
      <p:sp>
        <p:nvSpPr>
          <p:cNvPr id="3" name="Content Placeholder 2"/>
          <p:cNvSpPr>
            <a:spLocks noGrp="1"/>
          </p:cNvSpPr>
          <p:nvPr>
            <p:ph idx="1"/>
          </p:nvPr>
        </p:nvSpPr>
        <p:spPr>
          <a:xfrm>
            <a:off x="680321" y="2546194"/>
            <a:ext cx="9613861" cy="3599316"/>
          </a:xfrm>
        </p:spPr>
        <p:txBody>
          <a:bodyPr>
            <a:normAutofit/>
          </a:bodyPr>
          <a:lstStyle/>
          <a:p>
            <a:pPr>
              <a:buClr>
                <a:srgbClr val="0070C0"/>
              </a:buClr>
              <a:buFont typeface="Wingdings" panose="05000000000000000000" pitchFamily="2" charset="2"/>
              <a:buChar char="§"/>
            </a:pPr>
            <a:r>
              <a:rPr lang="en-US" u="sng" dirty="0"/>
              <a:t>"The death of one man is a tragedy, the death of millions is a statistic."</a:t>
            </a:r>
            <a:endParaRPr lang="en-US" dirty="0"/>
          </a:p>
          <a:p>
            <a:pPr marL="0" indent="0">
              <a:buClr>
                <a:srgbClr val="0070C0"/>
              </a:buClr>
              <a:buNone/>
            </a:pPr>
            <a:r>
              <a:rPr lang="en-US" i="1" dirty="0" smtClean="0"/>
              <a:t>                                                                -Joseph Stalin</a:t>
            </a:r>
          </a:p>
          <a:p>
            <a:pPr>
              <a:buClr>
                <a:srgbClr val="0070C0"/>
              </a:buClr>
              <a:buFont typeface="Wingdings" panose="05000000000000000000" pitchFamily="2" charset="2"/>
              <a:buChar char="§"/>
            </a:pPr>
            <a:endParaRPr lang="en-US" dirty="0" smtClean="0"/>
          </a:p>
          <a:p>
            <a:pPr>
              <a:buClr>
                <a:srgbClr val="0070C0"/>
              </a:buClr>
              <a:buFont typeface="Wingdings" panose="05000000000000000000" pitchFamily="2" charset="2"/>
              <a:buChar char="§"/>
            </a:pPr>
            <a:r>
              <a:rPr lang="en-US" dirty="0" smtClean="0"/>
              <a:t>That's </a:t>
            </a:r>
            <a:r>
              <a:rPr lang="en-US" dirty="0"/>
              <a:t>what Soviet dictator Joseph Stalin allegedly once said to U.S. ambassador Averill Harriman. And Stalin was an expert on the topic since his regime killed as many 43 million people. </a:t>
            </a:r>
            <a:endParaRPr lang="en-US" dirty="0" smtClean="0"/>
          </a:p>
          <a:p>
            <a:pPr>
              <a:buClr>
                <a:srgbClr val="0070C0"/>
              </a:buClr>
              <a:buFont typeface="Wingdings" panose="05000000000000000000" pitchFamily="2" charset="2"/>
              <a:buChar char="§"/>
            </a:pPr>
            <a:r>
              <a:rPr lang="en-US" dirty="0" smtClean="0"/>
              <a:t>It </a:t>
            </a:r>
            <a:r>
              <a:rPr lang="en-US" dirty="0"/>
              <a:t>turns out that the mustachioed murderer may have been expressing an acute insight into human psychology. </a:t>
            </a:r>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a:t>
            </a:fld>
            <a:endParaRPr lang="en-US" sz="1200" dirty="0">
              <a:latin typeface="Times New Roman" pitchFamily="18" charset="0"/>
            </a:endParaRPr>
          </a:p>
        </p:txBody>
      </p:sp>
      <p:sp>
        <p:nvSpPr>
          <p:cNvPr id="5" name="5-Point Star 4"/>
          <p:cNvSpPr/>
          <p:nvPr/>
        </p:nvSpPr>
        <p:spPr>
          <a:xfrm>
            <a:off x="10807258" y="753228"/>
            <a:ext cx="1237957" cy="1080938"/>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8813187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bwMode="auto">
          <a:xfrm>
            <a:off x="255148" y="937286"/>
            <a:ext cx="4992101" cy="85344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latin typeface="Calibri" panose="020F0502020204030204" pitchFamily="34" charset="0"/>
                <a:cs typeface="Calibri" panose="020F0502020204030204" pitchFamily="34" charset="0"/>
              </a:rPr>
              <a:t>When Calling 9-1-1</a:t>
            </a:r>
          </a:p>
        </p:txBody>
      </p:sp>
      <p:sp>
        <p:nvSpPr>
          <p:cNvPr id="132099" name="Content Placeholder 2"/>
          <p:cNvSpPr>
            <a:spLocks noGrp="1"/>
          </p:cNvSpPr>
          <p:nvPr>
            <p:ph idx="1"/>
          </p:nvPr>
        </p:nvSpPr>
        <p:spPr>
          <a:xfrm>
            <a:off x="474114" y="2171309"/>
            <a:ext cx="8226425" cy="4881563"/>
          </a:xfrm>
        </p:spPr>
        <p:txBody>
          <a:bodyPr>
            <a:normAutofit/>
          </a:bodyPr>
          <a:lstStyle/>
          <a:p>
            <a:pPr>
              <a:buFontTx/>
              <a:buNone/>
            </a:pPr>
            <a:r>
              <a:rPr lang="en-US" sz="2800" dirty="0">
                <a:effectLst>
                  <a:outerShdw blurRad="38100" dist="38100" dir="2700000" algn="tl">
                    <a:srgbClr val="000000">
                      <a:alpha val="43137"/>
                    </a:srgbClr>
                  </a:outerShdw>
                </a:effectLst>
                <a:cs typeface="Calibri" panose="020F0502020204030204" pitchFamily="34" charset="0"/>
              </a:rPr>
              <a:t>Try to provide as much of the following information as possible: </a:t>
            </a:r>
          </a:p>
          <a:p>
            <a:pPr>
              <a:buFontTx/>
              <a:buNone/>
            </a:pPr>
            <a:endParaRPr lang="en-US" sz="800" dirty="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cs typeface="Calibri" panose="020F0502020204030204" pitchFamily="34" charset="0"/>
              </a:rPr>
              <a:t>Location of the active shooter.</a:t>
            </a:r>
          </a:p>
          <a:p>
            <a:pPr>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cs typeface="Calibri" panose="020F0502020204030204" pitchFamily="34" charset="0"/>
              </a:rPr>
              <a:t>Number of shooters, if more </a:t>
            </a:r>
            <a:r>
              <a:rPr lang="en-US" sz="2600" dirty="0" smtClean="0">
                <a:effectLst>
                  <a:outerShdw blurRad="38100" dist="38100" dir="2700000" algn="tl">
                    <a:srgbClr val="000000">
                      <a:alpha val="43137"/>
                    </a:srgbClr>
                  </a:outerShdw>
                </a:effectLst>
                <a:cs typeface="Calibri" panose="020F0502020204030204" pitchFamily="34" charset="0"/>
              </a:rPr>
              <a:t>than </a:t>
            </a:r>
            <a:r>
              <a:rPr lang="en-US" sz="2600" dirty="0">
                <a:effectLst>
                  <a:outerShdw blurRad="38100" dist="38100" dir="2700000" algn="tl">
                    <a:srgbClr val="000000">
                      <a:alpha val="43137"/>
                    </a:srgbClr>
                  </a:outerShdw>
                </a:effectLst>
                <a:cs typeface="Calibri" panose="020F0502020204030204" pitchFamily="34" charset="0"/>
              </a:rPr>
              <a:t>one.</a:t>
            </a:r>
          </a:p>
          <a:p>
            <a:pPr>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cs typeface="Calibri" panose="020F0502020204030204" pitchFamily="34" charset="0"/>
              </a:rPr>
              <a:t>Physical description of shooter/s.</a:t>
            </a:r>
          </a:p>
          <a:p>
            <a:pPr>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cs typeface="Calibri" panose="020F0502020204030204" pitchFamily="34" charset="0"/>
              </a:rPr>
              <a:t>Number and type of weapons </a:t>
            </a:r>
            <a:r>
              <a:rPr lang="en-US" sz="2600" dirty="0" smtClean="0">
                <a:effectLst>
                  <a:outerShdw blurRad="38100" dist="38100" dir="2700000" algn="tl">
                    <a:srgbClr val="000000">
                      <a:alpha val="43137"/>
                    </a:srgbClr>
                  </a:outerShdw>
                </a:effectLst>
                <a:cs typeface="Calibri" panose="020F0502020204030204" pitchFamily="34" charset="0"/>
              </a:rPr>
              <a:t>held </a:t>
            </a:r>
            <a:r>
              <a:rPr lang="en-US" sz="2600" dirty="0">
                <a:effectLst>
                  <a:outerShdw blurRad="38100" dist="38100" dir="2700000" algn="tl">
                    <a:srgbClr val="000000">
                      <a:alpha val="43137"/>
                    </a:srgbClr>
                  </a:outerShdw>
                </a:effectLst>
                <a:cs typeface="Calibri" panose="020F0502020204030204" pitchFamily="34" charset="0"/>
              </a:rPr>
              <a:t>by the shooter/s.</a:t>
            </a:r>
          </a:p>
          <a:p>
            <a:pPr>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cs typeface="Calibri" panose="020F0502020204030204" pitchFamily="34" charset="0"/>
              </a:rPr>
              <a:t>Number of potential victims at the location.</a:t>
            </a:r>
          </a:p>
          <a:p>
            <a:pPr>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cs typeface="Calibri" panose="020F0502020204030204" pitchFamily="34" charset="0"/>
              </a:rPr>
              <a:t>The first officers to arrive to the scene </a:t>
            </a:r>
            <a:r>
              <a:rPr lang="en-US" sz="2600" u="sng" dirty="0">
                <a:effectLst>
                  <a:outerShdw blurRad="38100" dist="38100" dir="2700000" algn="tl">
                    <a:srgbClr val="000000">
                      <a:alpha val="43137"/>
                    </a:srgbClr>
                  </a:outerShdw>
                </a:effectLst>
                <a:cs typeface="Calibri" panose="020F0502020204030204" pitchFamily="34" charset="0"/>
              </a:rPr>
              <a:t>will not</a:t>
            </a:r>
            <a:r>
              <a:rPr lang="en-US" sz="2600" dirty="0">
                <a:effectLst>
                  <a:outerShdw blurRad="38100" dist="38100" dir="2700000" algn="tl">
                    <a:srgbClr val="000000">
                      <a:alpha val="43137"/>
                    </a:srgbClr>
                  </a:outerShdw>
                </a:effectLst>
                <a:cs typeface="Calibri" panose="020F0502020204030204" pitchFamily="34" charset="0"/>
              </a:rPr>
              <a:t> stop to help injured persons.  </a:t>
            </a:r>
          </a:p>
        </p:txBody>
      </p:sp>
      <p:pic>
        <p:nvPicPr>
          <p:cNvPr id="132102" name="Picture 6" descr="http://cdn.woldcnews.com/files/2009/11/dialing-911.jpg"/>
          <p:cNvPicPr>
            <a:picLocks noChangeAspect="1" noChangeArrowheads="1"/>
          </p:cNvPicPr>
          <p:nvPr/>
        </p:nvPicPr>
        <p:blipFill>
          <a:blip r:embed="rId3" cstate="print"/>
          <a:srcRect/>
          <a:stretch>
            <a:fillRect/>
          </a:stretch>
        </p:blipFill>
        <p:spPr bwMode="auto">
          <a:xfrm>
            <a:off x="8828993" y="2513201"/>
            <a:ext cx="2948155" cy="3808034"/>
          </a:xfrm>
          <a:prstGeom prst="rect">
            <a:avLst/>
          </a:prstGeom>
          <a:noFill/>
          <a:ln w="19050">
            <a:solidFill>
              <a:schemeClr val="tx1"/>
            </a:solidFill>
            <a:miter lim="800000"/>
            <a:headEnd/>
            <a:tailEnd/>
          </a:ln>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100</a:t>
            </a:fld>
            <a:endParaRPr lang="en-US" sz="1200" dirty="0">
              <a:latin typeface="Times New Roman" pitchFamily="18" charset="0"/>
            </a:endParaRPr>
          </a:p>
        </p:txBody>
      </p:sp>
    </p:spTree>
    <p:extLst>
      <p:ext uri="{BB962C8B-B14F-4D97-AF65-F5344CB8AC3E}">
        <p14:creationId xmlns:p14="http://schemas.microsoft.com/office/powerpoint/2010/main" val="16044206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bwMode="auto">
          <a:xfrm>
            <a:off x="109888" y="967745"/>
            <a:ext cx="8322911" cy="11430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cs typeface="Calibri" panose="020F0502020204030204" pitchFamily="34" charset="0"/>
              </a:rPr>
              <a:t>When Law Enforcement </a:t>
            </a:r>
            <a:r>
              <a:rPr lang="en-US" sz="4000" dirty="0" smtClean="0">
                <a:cs typeface="Calibri" panose="020F0502020204030204" pitchFamily="34" charset="0"/>
              </a:rPr>
              <a:t>Arrives [1]</a:t>
            </a:r>
            <a:endParaRPr lang="en-US" sz="4000" dirty="0">
              <a:cs typeface="Calibri" panose="020F0502020204030204" pitchFamily="34" charset="0"/>
            </a:endParaRPr>
          </a:p>
        </p:txBody>
      </p:sp>
      <p:sp>
        <p:nvSpPr>
          <p:cNvPr id="133123" name="Content Placeholder 2"/>
          <p:cNvSpPr>
            <a:spLocks noGrp="1"/>
          </p:cNvSpPr>
          <p:nvPr>
            <p:ph idx="1"/>
          </p:nvPr>
        </p:nvSpPr>
        <p:spPr>
          <a:xfrm>
            <a:off x="670561" y="2110745"/>
            <a:ext cx="7680959" cy="4626939"/>
          </a:xfrm>
        </p:spPr>
        <p:txBody>
          <a:bodyPr>
            <a:normAutofit/>
          </a:bodyPr>
          <a:lstStyle/>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Law enforcement’s purpose is to stop the active shooter as soon as possible.  </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Ofﬁcers will proceed directly to the area in which the last shots were heard. </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Ofﬁcers </a:t>
            </a:r>
            <a:r>
              <a:rPr lang="en-US" sz="2000" dirty="0" smtClean="0">
                <a:effectLst>
                  <a:outerShdw blurRad="38100" dist="38100" dir="2700000" algn="tl">
                    <a:srgbClr val="000000">
                      <a:alpha val="43137"/>
                    </a:srgbClr>
                  </a:outerShdw>
                </a:effectLst>
              </a:rPr>
              <a:t>may arrive and enter the scene alone or in teams.</a:t>
            </a:r>
            <a:endParaRPr lang="en-US" sz="20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Ofﬁcers may wear regular patrol uniforms or external bulletproof vests, Kevlar helmets, and other tactical </a:t>
            </a:r>
            <a:r>
              <a:rPr lang="en-US" sz="2000" dirty="0" smtClean="0">
                <a:effectLst>
                  <a:outerShdw blurRad="38100" dist="38100" dir="2700000" algn="tl">
                    <a:srgbClr val="000000">
                      <a:alpha val="43137"/>
                    </a:srgbClr>
                  </a:outerShdw>
                </a:effectLst>
              </a:rPr>
              <a:t>equipment. Some may be in plain clothes.</a:t>
            </a:r>
            <a:endParaRPr lang="en-US" sz="20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Ofﬁcers may be armed with riﬂes, shotguns, handguns.</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Ofﬁcers may use pepper spray or tear gas to control the situation.</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rPr>
              <a:t>Ofﬁcers may shout commands, and may push individuals to the ground for their safety.</a:t>
            </a:r>
          </a:p>
        </p:txBody>
      </p:sp>
      <p:pic>
        <p:nvPicPr>
          <p:cNvPr id="5" name="Picture 5" descr="View Image">
            <a:hlinkClick r:id="rId3"/>
          </p:cNvPr>
          <p:cNvPicPr>
            <a:picLocks noChangeAspect="1" noChangeArrowheads="1"/>
          </p:cNvPicPr>
          <p:nvPr/>
        </p:nvPicPr>
        <p:blipFill>
          <a:blip r:embed="rId4" cstate="print"/>
          <a:srcRect/>
          <a:stretch>
            <a:fillRect/>
          </a:stretch>
        </p:blipFill>
        <p:spPr bwMode="auto">
          <a:xfrm>
            <a:off x="8637538" y="3265036"/>
            <a:ext cx="3158221" cy="3009154"/>
          </a:xfrm>
          <a:prstGeom prst="rect">
            <a:avLst/>
          </a:prstGeom>
          <a:noFill/>
          <a:ln w="22225">
            <a:solidFill>
              <a:schemeClr val="tx1"/>
            </a:solidFill>
            <a:miter lim="800000"/>
            <a:headEnd/>
            <a:tailEnd/>
          </a:ln>
        </p:spPr>
      </p:pic>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101</a:t>
            </a:fld>
            <a:endParaRPr lang="en-US" sz="1200" dirty="0">
              <a:latin typeface="Times New Roman" pitchFamily="18" charset="0"/>
            </a:endParaRPr>
          </a:p>
        </p:txBody>
      </p:sp>
    </p:spTree>
    <p:extLst>
      <p:ext uri="{BB962C8B-B14F-4D97-AF65-F5344CB8AC3E}">
        <p14:creationId xmlns:p14="http://schemas.microsoft.com/office/powerpoint/2010/main" val="38915788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Content Placeholder 6"/>
          <p:cNvSpPr>
            <a:spLocks noGrp="1"/>
          </p:cNvSpPr>
          <p:nvPr>
            <p:ph idx="1"/>
          </p:nvPr>
        </p:nvSpPr>
        <p:spPr>
          <a:xfrm>
            <a:off x="924389" y="2428476"/>
            <a:ext cx="9893474" cy="3886200"/>
          </a:xfrm>
        </p:spPr>
        <p:txBody>
          <a:bodyPr>
            <a:noAutofit/>
          </a:bodyPr>
          <a:lstStyle/>
          <a:p>
            <a:pPr>
              <a:buClr>
                <a:srgbClr val="0070C0"/>
              </a:buClr>
              <a:buFont typeface="Wingdings" panose="05000000000000000000" pitchFamily="2" charset="2"/>
              <a:buChar char="§"/>
            </a:pPr>
            <a:r>
              <a:rPr lang="en-US" sz="2400" dirty="0">
                <a:effectLst>
                  <a:outerShdw blurRad="38100" dist="38100" dir="2700000" algn="tl">
                    <a:srgbClr val="000000">
                      <a:alpha val="43137"/>
                    </a:srgbClr>
                  </a:outerShdw>
                </a:effectLst>
              </a:rPr>
              <a:t>Expect rescue teams comprised of additional officers and emergency medical personnel to follow the initial officers.  These rescue teams will treat and remove any injured persons.  They may also call upon able-bodied individuals to assist in removing the wounded from the premises.</a:t>
            </a:r>
          </a:p>
          <a:p>
            <a:pPr>
              <a:buClr>
                <a:srgbClr val="0070C0"/>
              </a:buClr>
              <a:buFont typeface="Wingdings" panose="05000000000000000000" pitchFamily="2" charset="2"/>
              <a:buChar char="§"/>
            </a:pPr>
            <a:r>
              <a:rPr lang="en-US" sz="2400" dirty="0" smtClean="0">
                <a:effectLst>
                  <a:outerShdw blurRad="38100" dist="38100" dir="2700000" algn="tl">
                    <a:srgbClr val="000000">
                      <a:alpha val="43137"/>
                    </a:srgbClr>
                  </a:outerShdw>
                </a:effectLst>
              </a:rPr>
              <a:t>Once </a:t>
            </a:r>
            <a:r>
              <a:rPr lang="en-US" sz="2400" dirty="0">
                <a:effectLst>
                  <a:outerShdw blurRad="38100" dist="38100" dir="2700000" algn="tl">
                    <a:srgbClr val="000000">
                      <a:alpha val="43137"/>
                    </a:srgbClr>
                  </a:outerShdw>
                </a:effectLst>
              </a:rPr>
              <a:t>you have reached a safe location or an assembly point, you will likely be held in that area by law enforcement until the situation is under control, and all witnesses have been identified and questioned. </a:t>
            </a:r>
          </a:p>
          <a:p>
            <a:pPr>
              <a:buClr>
                <a:srgbClr val="0070C0"/>
              </a:buClr>
              <a:buFont typeface="Wingdings" panose="05000000000000000000" pitchFamily="2" charset="2"/>
              <a:buChar char="§"/>
            </a:pPr>
            <a:r>
              <a:rPr lang="en-US" sz="2400" dirty="0" smtClean="0">
                <a:effectLst>
                  <a:outerShdw blurRad="38100" dist="38100" dir="2700000" algn="tl">
                    <a:srgbClr val="000000">
                      <a:alpha val="43137"/>
                    </a:srgbClr>
                  </a:outerShdw>
                </a:effectLst>
              </a:rPr>
              <a:t>Do </a:t>
            </a:r>
            <a:r>
              <a:rPr lang="en-US" sz="2400" dirty="0">
                <a:effectLst>
                  <a:outerShdw blurRad="38100" dist="38100" dir="2700000" algn="tl">
                    <a:srgbClr val="000000">
                      <a:alpha val="43137"/>
                    </a:srgbClr>
                  </a:outerShdw>
                </a:effectLst>
              </a:rPr>
              <a:t>not leave until law enforcement authorities have instructed you to do so.</a:t>
            </a:r>
          </a:p>
        </p:txBody>
      </p:sp>
      <p:sp>
        <p:nvSpPr>
          <p:cNvPr id="6" name="Title 1"/>
          <p:cNvSpPr>
            <a:spLocks noGrp="1"/>
          </p:cNvSpPr>
          <p:nvPr>
            <p:ph type="title"/>
          </p:nvPr>
        </p:nvSpPr>
        <p:spPr bwMode="auto">
          <a:xfrm>
            <a:off x="185160" y="888064"/>
            <a:ext cx="8146040" cy="13716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cs typeface="Calibri" panose="020F0502020204030204" pitchFamily="34" charset="0"/>
              </a:rPr>
              <a:t>When Law Enforcement </a:t>
            </a:r>
            <a:r>
              <a:rPr lang="en-US" sz="4000" dirty="0" smtClean="0">
                <a:cs typeface="Calibri" panose="020F0502020204030204" pitchFamily="34" charset="0"/>
              </a:rPr>
              <a:t>Arrives [2]</a:t>
            </a:r>
            <a:endParaRPr lang="en-US" sz="2000" dirty="0">
              <a:cs typeface="Calibri" panose="020F0502020204030204" pitchFamily="34" charset="0"/>
            </a:endParaRPr>
          </a:p>
        </p:txBody>
      </p:sp>
      <p:sp>
        <p:nvSpPr>
          <p:cNvPr id="4"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102</a:t>
            </a:fld>
            <a:endParaRPr lang="en-US" sz="1200" dirty="0">
              <a:latin typeface="Times New Roman" pitchFamily="18" charset="0"/>
            </a:endParaRPr>
          </a:p>
        </p:txBody>
      </p:sp>
    </p:spTree>
    <p:extLst>
      <p:ext uri="{BB962C8B-B14F-4D97-AF65-F5344CB8AC3E}">
        <p14:creationId xmlns:p14="http://schemas.microsoft.com/office/powerpoint/2010/main" val="32615434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bwMode="auto">
          <a:xfrm>
            <a:off x="207876" y="970177"/>
            <a:ext cx="6926701" cy="11430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cs typeface="Calibri" panose="020F0502020204030204" pitchFamily="34" charset="0"/>
              </a:rPr>
              <a:t>Surviving a Rescue</a:t>
            </a:r>
          </a:p>
        </p:txBody>
      </p:sp>
      <p:sp>
        <p:nvSpPr>
          <p:cNvPr id="135171" name="Content Placeholder 2"/>
          <p:cNvSpPr>
            <a:spLocks noGrp="1"/>
          </p:cNvSpPr>
          <p:nvPr>
            <p:ph idx="1"/>
          </p:nvPr>
        </p:nvSpPr>
        <p:spPr>
          <a:xfrm>
            <a:off x="1041816" y="2113177"/>
            <a:ext cx="8229600" cy="3886200"/>
          </a:xfrm>
        </p:spPr>
        <p:txBody>
          <a:bodyPr>
            <a:noAutofit/>
          </a:bodyPr>
          <a:lstStyle/>
          <a:p>
            <a:pPr>
              <a:buFontTx/>
              <a:buNone/>
            </a:pPr>
            <a:r>
              <a:rPr lang="en-US" sz="2000" dirty="0">
                <a:effectLst>
                  <a:outerShdw blurRad="38100" dist="38100" dir="2700000" algn="tl">
                    <a:srgbClr val="000000">
                      <a:alpha val="43137"/>
                    </a:srgbClr>
                  </a:outerShdw>
                </a:effectLst>
                <a:cs typeface="Calibri" panose="020F0502020204030204" pitchFamily="34" charset="0"/>
              </a:rPr>
              <a:t>How to react when law enforcement arrives:</a:t>
            </a:r>
          </a:p>
          <a:p>
            <a:pPr>
              <a:buClr>
                <a:srgbClr val="0070C0"/>
              </a:buClr>
              <a:buFont typeface="Wingdings" panose="05000000000000000000" pitchFamily="2" charset="2"/>
              <a:buChar char="§"/>
            </a:pPr>
            <a:r>
              <a:rPr lang="en-US" sz="2000" dirty="0" smtClean="0">
                <a:effectLst>
                  <a:outerShdw blurRad="38100" dist="38100" dir="2700000" algn="tl">
                    <a:srgbClr val="000000">
                      <a:alpha val="43137"/>
                    </a:srgbClr>
                  </a:outerShdw>
                </a:effectLst>
                <a:cs typeface="Calibri" panose="020F0502020204030204" pitchFamily="34" charset="0"/>
              </a:rPr>
              <a:t>Remain </a:t>
            </a:r>
            <a:r>
              <a:rPr lang="en-US" sz="2000" dirty="0">
                <a:effectLst>
                  <a:outerShdw blurRad="38100" dist="38100" dir="2700000" algn="tl">
                    <a:srgbClr val="000000">
                      <a:alpha val="43137"/>
                    </a:srgbClr>
                  </a:outerShdw>
                </a:effectLst>
                <a:cs typeface="Calibri" panose="020F0502020204030204" pitchFamily="34" charset="0"/>
              </a:rPr>
              <a:t>calm, and follow ofﬁcers’                                              instructions.</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Put down any items in your </a:t>
            </a:r>
            <a:r>
              <a:rPr lang="en-US" sz="2000" dirty="0" smtClean="0">
                <a:effectLst>
                  <a:outerShdw blurRad="38100" dist="38100" dir="2700000" algn="tl">
                    <a:srgbClr val="000000">
                      <a:alpha val="43137"/>
                    </a:srgbClr>
                  </a:outerShdw>
                </a:effectLst>
                <a:cs typeface="Calibri" panose="020F0502020204030204" pitchFamily="34" charset="0"/>
              </a:rPr>
              <a:t>hands (i.e</a:t>
            </a:r>
            <a:r>
              <a:rPr lang="en-US" sz="2000" dirty="0">
                <a:effectLst>
                  <a:outerShdw blurRad="38100" dist="38100" dir="2700000" algn="tl">
                    <a:srgbClr val="000000">
                      <a:alpha val="43137"/>
                    </a:srgbClr>
                  </a:outerShdw>
                </a:effectLst>
                <a:cs typeface="Calibri" panose="020F0502020204030204" pitchFamily="34" charset="0"/>
              </a:rPr>
              <a:t>., bags, jackets and                                                                       </a:t>
            </a:r>
            <a:r>
              <a:rPr lang="en-US" sz="2000" b="1" u="sng" dirty="0">
                <a:effectLst>
                  <a:outerShdw blurRad="38100" dist="38100" dir="2700000" algn="tl">
                    <a:srgbClr val="000000">
                      <a:alpha val="43137"/>
                    </a:srgbClr>
                  </a:outerShdw>
                </a:effectLst>
                <a:cs typeface="Calibri" panose="020F0502020204030204" pitchFamily="34" charset="0"/>
              </a:rPr>
              <a:t>especially cell phones</a:t>
            </a:r>
            <a:r>
              <a:rPr lang="en-US" sz="2000" dirty="0">
                <a:effectLst>
                  <a:outerShdw blurRad="38100" dist="38100" dir="2700000" algn="tl">
                    <a:srgbClr val="000000">
                      <a:alpha val="43137"/>
                    </a:srgbClr>
                  </a:outerShdw>
                </a:effectLst>
                <a:cs typeface="Calibri" panose="020F0502020204030204" pitchFamily="34" charset="0"/>
              </a:rPr>
              <a:t>). </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Immediately raise hands </a:t>
            </a:r>
            <a:r>
              <a:rPr lang="en-US" sz="2000" dirty="0" smtClean="0">
                <a:effectLst>
                  <a:outerShdw blurRad="38100" dist="38100" dir="2700000" algn="tl">
                    <a:srgbClr val="000000">
                      <a:alpha val="43137"/>
                    </a:srgbClr>
                  </a:outerShdw>
                </a:effectLst>
                <a:cs typeface="Calibri" panose="020F0502020204030204" pitchFamily="34" charset="0"/>
              </a:rPr>
              <a:t>and spread </a:t>
            </a:r>
            <a:r>
              <a:rPr lang="en-US" sz="2000" dirty="0">
                <a:effectLst>
                  <a:outerShdw blurRad="38100" dist="38100" dir="2700000" algn="tl">
                    <a:srgbClr val="000000">
                      <a:alpha val="43137"/>
                    </a:srgbClr>
                  </a:outerShdw>
                </a:effectLst>
                <a:cs typeface="Calibri" panose="020F0502020204030204" pitchFamily="34" charset="0"/>
              </a:rPr>
              <a:t>ﬁngers.</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Keep hands visible at all times.</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Avoid making quick movements toward ofﬁcers such as holding on to them for safety.</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Avoid pointing, screaming and/or yelling.</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Do not stop to ask ofﬁcers for help or direction when evacuating, just proceed in the direction from which ofﬁcers are entering the premises.</a:t>
            </a:r>
          </a:p>
        </p:txBody>
      </p:sp>
      <p:pic>
        <p:nvPicPr>
          <p:cNvPr id="15362" name="Picture 2" descr="https://encrypted-tbn1.gstatic.com/images?q=tbn:ANd9GcTR0we_M8_jMYLRnRijnXilRe3tszHYADIXel37PYXm7Enldyh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841" y="228291"/>
            <a:ext cx="2767838" cy="2843464"/>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1735374">
            <a:off x="8979128" y="3827419"/>
            <a:ext cx="2961261"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Stencil" panose="040409050D0802020404" pitchFamily="82" charset="0"/>
              </a:rPr>
              <a:t>Hands Up, Open &amp; Empty!</a:t>
            </a:r>
            <a:endParaRPr lang="en-US" sz="2800" dirty="0">
              <a:effectLst>
                <a:outerShdw blurRad="38100" dist="38100" dir="2700000" algn="tl">
                  <a:srgbClr val="000000">
                    <a:alpha val="43137"/>
                  </a:srgbClr>
                </a:outerShdw>
              </a:effectLst>
              <a:latin typeface="Stencil" panose="040409050D0802020404" pitchFamily="82" charset="0"/>
            </a:endParaRPr>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103</a:t>
            </a:fld>
            <a:endParaRPr lang="en-US" sz="1200" dirty="0">
              <a:latin typeface="Times New Roman" pitchFamily="18" charset="0"/>
            </a:endParaRPr>
          </a:p>
        </p:txBody>
      </p:sp>
    </p:spTree>
    <p:extLst>
      <p:ext uri="{BB962C8B-B14F-4D97-AF65-F5344CB8AC3E}">
        <p14:creationId xmlns:p14="http://schemas.microsoft.com/office/powerpoint/2010/main" val="627014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62" y="424496"/>
            <a:ext cx="8150331" cy="1600200"/>
          </a:xfrm>
        </p:spPr>
        <p:txBody>
          <a:bodyPr>
            <a:normAutofit/>
          </a:bodyPr>
          <a:lstStyle/>
          <a:p>
            <a:r>
              <a:rPr lang="en-US" sz="4000" dirty="0" smtClean="0">
                <a:cs typeface="Calibri" pitchFamily="34" charset="0"/>
              </a:rPr>
              <a:t>Recovery</a:t>
            </a:r>
            <a:endParaRPr lang="en-US" sz="4000" dirty="0">
              <a:cs typeface="Calibri" pitchFamily="34" charset="0"/>
            </a:endParaRPr>
          </a:p>
        </p:txBody>
      </p:sp>
      <p:pic>
        <p:nvPicPr>
          <p:cNvPr id="1026" name="Picture 2" descr="http://www.muhsd.k12.ca.us/cms/lib5/CA01001051/Centricity/Domain/14/REM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14" y="2275201"/>
            <a:ext cx="3629104" cy="3595634"/>
          </a:xfrm>
          <a:prstGeom prst="rect">
            <a:avLst/>
          </a:prstGeom>
          <a:noFill/>
          <a:ln w="25400">
            <a:solidFill>
              <a:schemeClr val="accent6"/>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5949" y="2380247"/>
            <a:ext cx="2962792" cy="3385542"/>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Preparedness</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Training</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Team Development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Exercises/Drills</a:t>
            </a:r>
          </a:p>
          <a:p>
            <a:pPr marL="742950" lvl="1" indent="-285750">
              <a:buClr>
                <a:schemeClr val="accent1"/>
              </a:buClr>
              <a:buFont typeface="Wingdings" pitchFamily="2" charset="2"/>
              <a:buChar char="§"/>
            </a:pPr>
            <a:endParaRPr lang="en-US" dirty="0">
              <a:effectLst>
                <a:outerShdw blurRad="38100" dist="38100" dir="2700000" algn="tl">
                  <a:srgbClr val="000000">
                    <a:alpha val="43137"/>
                  </a:srgbClr>
                </a:outerShdw>
              </a:effectLst>
              <a:latin typeface="Calibri" pitchFamily="34" charset="0"/>
              <a:cs typeface="Calibri" pitchFamily="34" charset="0"/>
            </a:endParaRPr>
          </a:p>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Response</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Assessment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Notification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Emergency Actions</a:t>
            </a: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6" name="TextBox 5"/>
          <p:cNvSpPr txBox="1"/>
          <p:nvPr/>
        </p:nvSpPr>
        <p:spPr>
          <a:xfrm>
            <a:off x="793006" y="2215731"/>
            <a:ext cx="3095401" cy="4216539"/>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cs typeface="Calibri" pitchFamily="34" charset="0"/>
              </a:rPr>
              <a:t>Mitigation</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Executive Buy-In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Policies, Plans, Procedures</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Risk Assessment</a:t>
            </a:r>
          </a:p>
          <a:p>
            <a:pPr lvl="1">
              <a:buClr>
                <a:schemeClr val="accent1"/>
              </a:buClr>
            </a:pPr>
            <a:endParaRPr lang="en-US" dirty="0">
              <a:effectLst>
                <a:outerShdw blurRad="38100" dist="38100" dir="2700000" algn="tl">
                  <a:srgbClr val="000000">
                    <a:alpha val="43137"/>
                  </a:srgbClr>
                </a:outerShdw>
              </a:effectLst>
              <a:cs typeface="Calibri" pitchFamily="34" charset="0"/>
            </a:endParaRPr>
          </a:p>
          <a:p>
            <a:pPr marL="285750" indent="-285750">
              <a:buClr>
                <a:srgbClr val="00B0F0"/>
              </a:buClr>
              <a:buFont typeface="Wingdings" panose="05000000000000000000" pitchFamily="2" charset="2"/>
              <a:buChar char="§"/>
            </a:pPr>
            <a:r>
              <a:rPr lang="en-US" u="sng" dirty="0" smtClean="0">
                <a:effectLst>
                  <a:outerShdw blurRad="38100" dist="38100" dir="2700000" algn="tl">
                    <a:srgbClr val="000000">
                      <a:alpha val="43137"/>
                    </a:srgbClr>
                  </a:outerShdw>
                </a:effectLst>
                <a:cs typeface="Calibri" pitchFamily="34" charset="0"/>
              </a:rPr>
              <a:t>Recovery</a:t>
            </a:r>
            <a:endParaRPr lang="en-US" u="sng" dirty="0">
              <a:effectLst>
                <a:outerShdw blurRad="38100" dist="38100" dir="2700000" algn="tl">
                  <a:srgbClr val="000000">
                    <a:alpha val="43137"/>
                  </a:srgbClr>
                </a:outerShdw>
              </a:effectLst>
              <a:cs typeface="Calibri" pitchFamily="34" charset="0"/>
            </a:endParaRP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Psych First Aid/Trauma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Investigation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Business Continuity</a:t>
            </a:r>
          </a:p>
          <a:p>
            <a:pPr marL="742950" lvl="1" indent="-285750">
              <a:buClr>
                <a:schemeClr val="accent1"/>
              </a:buClr>
              <a:buFont typeface="Wingdings" pitchFamily="2" charset="2"/>
              <a:buChar char="§"/>
            </a:pPr>
            <a:endParaRPr lang="en-US" dirty="0">
              <a:latin typeface="Calibri" pitchFamily="34" charset="0"/>
              <a:cs typeface="Calibri" pitchFamily="34" charset="0"/>
            </a:endParaRP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10" name="Slide Number Placeholder 3"/>
          <p:cNvSpPr txBox="1">
            <a:spLocks noGrp="1"/>
          </p:cNvSpPr>
          <p:nvPr/>
        </p:nvSpPr>
        <p:spPr bwMode="auto">
          <a:xfrm>
            <a:off x="11277600" y="6478073"/>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104</a:t>
            </a:fld>
            <a:endParaRPr lang="en-US" sz="1200" dirty="0">
              <a:latin typeface="Times New Roman" pitchFamily="18" charset="0"/>
            </a:endParaRPr>
          </a:p>
        </p:txBody>
      </p:sp>
      <p:sp>
        <p:nvSpPr>
          <p:cNvPr id="7" name="Rounded Rectangle 6"/>
          <p:cNvSpPr/>
          <p:nvPr/>
        </p:nvSpPr>
        <p:spPr>
          <a:xfrm>
            <a:off x="793006" y="3864058"/>
            <a:ext cx="2936783" cy="2127668"/>
          </a:xfrm>
          <a:prstGeom prst="roundRect">
            <a:avLst/>
          </a:prstGeom>
          <a:solidFill>
            <a:schemeClr val="accent1">
              <a:alpha val="2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9945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4" y="884278"/>
            <a:ext cx="8535946" cy="914400"/>
          </a:xfrm>
        </p:spPr>
        <p:txBody>
          <a:bodyPr>
            <a:noAutofit/>
          </a:bodyPr>
          <a:lstStyle/>
          <a:p>
            <a:pPr algn="l"/>
            <a:r>
              <a:rPr lang="en-US" sz="4000" dirty="0">
                <a:cs typeface="Calibri" pitchFamily="34" charset="0"/>
              </a:rPr>
              <a:t>Immediate Post-Incident Actions</a:t>
            </a:r>
          </a:p>
        </p:txBody>
      </p:sp>
      <p:sp>
        <p:nvSpPr>
          <p:cNvPr id="3" name="Content Placeholder 2"/>
          <p:cNvSpPr>
            <a:spLocks noGrp="1"/>
          </p:cNvSpPr>
          <p:nvPr>
            <p:ph idx="1"/>
          </p:nvPr>
        </p:nvSpPr>
        <p:spPr>
          <a:xfrm>
            <a:off x="611356" y="2328881"/>
            <a:ext cx="6042107" cy="4444898"/>
          </a:xfrm>
        </p:spPr>
        <p:txBody>
          <a:bodyPr>
            <a:normAutofit/>
          </a:bodyPr>
          <a:lstStyle/>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cs typeface="Calibri" pitchFamily="34" charset="0"/>
              </a:rPr>
              <a:t>Provide for basic needs.</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cs typeface="Calibri" pitchFamily="34" charset="0"/>
              </a:rPr>
              <a:t>Establish Family Assistance/Reunification Center.</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cs typeface="Calibri" pitchFamily="34" charset="0"/>
              </a:rPr>
              <a:t>Provide Psychological First Aid/Emotional Support.</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cs typeface="Calibri" pitchFamily="34" charset="0"/>
              </a:rPr>
              <a:t>Crisis Communications/Media Management.</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cs typeface="Calibri" pitchFamily="34" charset="0"/>
              </a:rPr>
              <a:t>Liaison with hospitals.</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cs typeface="Calibri" pitchFamily="34" charset="0"/>
              </a:rPr>
              <a:t>Coordinate Crime Scene Management, such as Witness Statements with LEOs. </a:t>
            </a:r>
            <a:endParaRPr lang="en-US" sz="2400" dirty="0">
              <a:solidFill>
                <a:schemeClr val="tx1"/>
              </a:solidFill>
              <a:effectLst>
                <a:outerShdw blurRad="38100" dist="38100" dir="2700000" algn="tl">
                  <a:srgbClr val="000000">
                    <a:alpha val="43137"/>
                  </a:srgbClr>
                </a:outerShdw>
              </a:effectLst>
              <a:cs typeface="Calibri" pitchFamily="34" charset="0"/>
            </a:endParaRPr>
          </a:p>
        </p:txBody>
      </p:sp>
      <p:sp>
        <p:nvSpPr>
          <p:cNvPr id="7"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105</a:t>
            </a:fld>
            <a:endParaRPr lang="en-US" sz="1200" dirty="0">
              <a:latin typeface="Times New Roman" pitchFamily="18" charset="0"/>
            </a:endParaRPr>
          </a:p>
        </p:txBody>
      </p:sp>
      <p:pic>
        <p:nvPicPr>
          <p:cNvPr id="10242" name="Picture 2" descr="http://ts2.mm.bing.net/th?id=H.469934375855722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07895"/>
            <a:ext cx="4572000" cy="28575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390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02" y="896970"/>
            <a:ext cx="6559198" cy="685800"/>
          </a:xfrm>
        </p:spPr>
        <p:txBody>
          <a:bodyPr>
            <a:noAutofit/>
          </a:bodyPr>
          <a:lstStyle/>
          <a:p>
            <a:r>
              <a:rPr lang="en-US" sz="4000" dirty="0">
                <a:cs typeface="Calibri" pitchFamily="34" charset="0"/>
              </a:rPr>
              <a:t>Early-Stage Recovery</a:t>
            </a:r>
          </a:p>
        </p:txBody>
      </p:sp>
      <p:sp>
        <p:nvSpPr>
          <p:cNvPr id="3" name="Content Placeholder 2"/>
          <p:cNvSpPr>
            <a:spLocks noGrp="1"/>
          </p:cNvSpPr>
          <p:nvPr>
            <p:ph idx="1"/>
          </p:nvPr>
        </p:nvSpPr>
        <p:spPr>
          <a:xfrm>
            <a:off x="914400" y="2695738"/>
            <a:ext cx="7543800" cy="3886200"/>
          </a:xfrm>
        </p:spPr>
        <p:txBody>
          <a:bodyPr>
            <a:noAutofit/>
          </a:bodyPr>
          <a:lstStyle/>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Mobilize and coordinate services with other providers                                                                    for early and ongoing emotional support.</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Anticipate vigils, funerals and  memorials.</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Consider need for alternate sites/work from home.</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Coordinate with local and federals victim support agencies. (Ex.: FBI VARDT) </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Support Incident Command and Public Information Officers with information about impact and coping.</a:t>
            </a:r>
          </a:p>
        </p:txBody>
      </p:sp>
      <p:pic>
        <p:nvPicPr>
          <p:cNvPr id="11266" name="Picture 2" descr="http://i.i.com.com/cnwk.1d/i/tim/2012/07/23/Vigil_149100277_620x4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976" y="368660"/>
            <a:ext cx="3476898" cy="242822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3"/>
          <p:cNvSpPr txBox="1">
            <a:spLocks noGrp="1"/>
          </p:cNvSpPr>
          <p:nvPr/>
        </p:nvSpPr>
        <p:spPr bwMode="auto">
          <a:xfrm>
            <a:off x="11277600" y="6513699"/>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106</a:t>
            </a:fld>
            <a:endParaRPr lang="en-US" sz="1200" dirty="0">
              <a:latin typeface="Times New Roman" pitchFamily="18" charset="0"/>
            </a:endParaRPr>
          </a:p>
        </p:txBody>
      </p:sp>
    </p:spTree>
    <p:extLst>
      <p:ext uri="{BB962C8B-B14F-4D97-AF65-F5344CB8AC3E}">
        <p14:creationId xmlns:p14="http://schemas.microsoft.com/office/powerpoint/2010/main" val="33499710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8" y="890744"/>
            <a:ext cx="5279901" cy="838200"/>
          </a:xfrm>
        </p:spPr>
        <p:txBody>
          <a:bodyPr>
            <a:normAutofit/>
          </a:bodyPr>
          <a:lstStyle/>
          <a:p>
            <a:r>
              <a:rPr lang="en-US" sz="4000" dirty="0">
                <a:cs typeface="Calibri" pitchFamily="34" charset="0"/>
              </a:rPr>
              <a:t>Mid-Stage Recovery</a:t>
            </a:r>
          </a:p>
        </p:txBody>
      </p:sp>
      <p:sp>
        <p:nvSpPr>
          <p:cNvPr id="3" name="Content Placeholder 2"/>
          <p:cNvSpPr>
            <a:spLocks noGrp="1"/>
          </p:cNvSpPr>
          <p:nvPr>
            <p:ph idx="1"/>
          </p:nvPr>
        </p:nvSpPr>
        <p:spPr>
          <a:xfrm>
            <a:off x="491958" y="2348831"/>
            <a:ext cx="7442274" cy="3777916"/>
          </a:xfrm>
        </p:spPr>
        <p:txBody>
          <a:bodyPr>
            <a:noAutofit/>
          </a:bodyPr>
          <a:lstStyle/>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Anticipate litigation: Criminal and civil.</a:t>
            </a:r>
            <a:endParaRPr lang="en-US" sz="2400" dirty="0">
              <a:effectLst>
                <a:outerShdw blurRad="38100" dist="38100" dir="2700000" algn="tl">
                  <a:srgbClr val="000000">
                    <a:alpha val="43137"/>
                  </a:srgbClr>
                </a:outerShdw>
              </a:effectLst>
              <a:cs typeface="Calibri" pitchFamily="34" charset="0"/>
            </a:endParaRP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Begin planning for one year anniversary.</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Continue ongoing support for victim’s families, survivors and witnesses, including medical and psychological care.</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Develop After Action Report and conduct necessary reviews and updates to policies, plans and procedures.</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Continue to monitor media coverage (including social media) of incident and organizational response.</a:t>
            </a:r>
            <a:endParaRPr lang="en-US" sz="2400" dirty="0">
              <a:effectLst>
                <a:outerShdw blurRad="38100" dist="38100" dir="2700000" algn="tl">
                  <a:srgbClr val="000000">
                    <a:alpha val="43137"/>
                  </a:srgbClr>
                </a:outerShdw>
              </a:effectLst>
            </a:endParaRPr>
          </a:p>
        </p:txBody>
      </p:sp>
      <p:pic>
        <p:nvPicPr>
          <p:cNvPr id="10242" name="Picture 2" descr="http://images.tvnz.co.nz/tvnz_images/world_news/2012/04/norwegian_mass_killer_anders_behring_breivik_1_2_3_4_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019" y="270770"/>
            <a:ext cx="3246781" cy="243508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107</a:t>
            </a:fld>
            <a:endParaRPr lang="en-US" sz="1200" dirty="0">
              <a:latin typeface="Times New Roman" pitchFamily="18" charset="0"/>
            </a:endParaRPr>
          </a:p>
        </p:txBody>
      </p:sp>
      <p:sp>
        <p:nvSpPr>
          <p:cNvPr id="4" name="TextBox 3"/>
          <p:cNvSpPr txBox="1"/>
          <p:nvPr/>
        </p:nvSpPr>
        <p:spPr>
          <a:xfrm>
            <a:off x="8488019" y="2845039"/>
            <a:ext cx="3246781" cy="1169551"/>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cs typeface="Calibri" panose="020F0502020204030204" pitchFamily="34" charset="0"/>
              </a:rPr>
              <a:t>Anders Behring </a:t>
            </a:r>
            <a:r>
              <a:rPr lang="en-US" sz="1400" dirty="0" err="1">
                <a:effectLst>
                  <a:outerShdw blurRad="38100" dist="38100" dir="2700000" algn="tl">
                    <a:srgbClr val="000000">
                      <a:alpha val="43137"/>
                    </a:srgbClr>
                  </a:outerShdw>
                </a:effectLst>
                <a:cs typeface="Calibri" panose="020F0502020204030204" pitchFamily="34" charset="0"/>
              </a:rPr>
              <a:t>Breivik</a:t>
            </a:r>
            <a:r>
              <a:rPr lang="en-US" sz="1400" dirty="0">
                <a:effectLst>
                  <a:outerShdw blurRad="38100" dist="38100" dir="2700000" algn="tl">
                    <a:srgbClr val="000000">
                      <a:alpha val="43137"/>
                    </a:srgbClr>
                  </a:outerShdw>
                </a:effectLst>
                <a:cs typeface="Calibri" panose="020F0502020204030204" pitchFamily="34" charset="0"/>
              </a:rPr>
              <a:t> murdered 77 people in July 2011. He used his trial as a platform to continue publicizing his extreme views for more than a year after the incident.</a:t>
            </a:r>
          </a:p>
        </p:txBody>
      </p:sp>
    </p:spTree>
    <p:extLst>
      <p:ext uri="{BB962C8B-B14F-4D97-AF65-F5344CB8AC3E}">
        <p14:creationId xmlns:p14="http://schemas.microsoft.com/office/powerpoint/2010/main" val="2607812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60" y="889804"/>
            <a:ext cx="6337240" cy="838200"/>
          </a:xfrm>
        </p:spPr>
        <p:txBody>
          <a:bodyPr>
            <a:noAutofit/>
          </a:bodyPr>
          <a:lstStyle/>
          <a:p>
            <a:r>
              <a:rPr lang="en-US" sz="4000" dirty="0">
                <a:effectLst>
                  <a:glow rad="38100">
                    <a:schemeClr val="bg1">
                      <a:lumMod val="65000"/>
                      <a:lumOff val="35000"/>
                      <a:alpha val="40000"/>
                    </a:schemeClr>
                  </a:glow>
                  <a:outerShdw blurRad="38100" dist="38100" dir="2700000" algn="tl">
                    <a:srgbClr val="000000">
                      <a:alpha val="43137"/>
                    </a:srgbClr>
                  </a:outerShdw>
                </a:effectLst>
                <a:cs typeface="Calibri" pitchFamily="34" charset="0"/>
              </a:rPr>
              <a:t>Late-Stage Recovery</a:t>
            </a:r>
          </a:p>
        </p:txBody>
      </p:sp>
      <p:sp>
        <p:nvSpPr>
          <p:cNvPr id="3" name="Content Placeholder 2"/>
          <p:cNvSpPr>
            <a:spLocks noGrp="1"/>
          </p:cNvSpPr>
          <p:nvPr>
            <p:ph idx="1"/>
          </p:nvPr>
        </p:nvSpPr>
        <p:spPr>
          <a:xfrm>
            <a:off x="751241" y="2403510"/>
            <a:ext cx="6049488" cy="3886200"/>
          </a:xfrm>
        </p:spPr>
        <p:txBody>
          <a:bodyPr>
            <a:normAutofit/>
          </a:bodyPr>
          <a:lstStyle/>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Recognize one year anniversary.</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Anticipate emotional difficulty for some/many at anniversary times.</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Manage anniversary media attention.</a:t>
            </a:r>
          </a:p>
          <a:p>
            <a:pPr>
              <a:buClr>
                <a:srgbClr val="00B0F0"/>
              </a:buClr>
              <a:buFont typeface="Wingdings" pitchFamily="2" charset="2"/>
              <a:buChar char="§"/>
            </a:pPr>
            <a:r>
              <a:rPr lang="en-US" sz="2400" dirty="0" smtClean="0">
                <a:effectLst>
                  <a:outerShdw blurRad="38100" dist="38100" dir="2700000" algn="tl">
                    <a:srgbClr val="000000">
                      <a:alpha val="43137"/>
                    </a:srgbClr>
                  </a:outerShdw>
                </a:effectLst>
                <a:cs typeface="Calibri" pitchFamily="34" charset="0"/>
              </a:rPr>
              <a:t>Support ongoing rehabilitation and mental health care for affected individuals.</a:t>
            </a:r>
            <a:endParaRPr lang="en-US" sz="2400" dirty="0">
              <a:effectLst>
                <a:outerShdw blurRad="38100" dist="38100" dir="2700000" algn="tl">
                  <a:srgbClr val="000000">
                    <a:alpha val="43137"/>
                  </a:srgbClr>
                </a:outerShdw>
              </a:effectLst>
            </a:endParaRPr>
          </a:p>
        </p:txBody>
      </p:sp>
      <p:pic>
        <p:nvPicPr>
          <p:cNvPr id="9218" name="Picture 2" descr="http://ww4.hdnux.com/photos/04/53/30/1226287/8/628x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490" y="3302347"/>
            <a:ext cx="3792186" cy="278375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108</a:t>
            </a:fld>
            <a:endParaRPr lang="en-US" sz="1200" dirty="0">
              <a:latin typeface="Times New Roman" pitchFamily="18" charset="0"/>
            </a:endParaRPr>
          </a:p>
        </p:txBody>
      </p:sp>
    </p:spTree>
    <p:extLst>
      <p:ext uri="{BB962C8B-B14F-4D97-AF65-F5344CB8AC3E}">
        <p14:creationId xmlns:p14="http://schemas.microsoft.com/office/powerpoint/2010/main" val="34882056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0322" y="2793867"/>
            <a:ext cx="8144134" cy="1373070"/>
          </a:xfrm>
        </p:spPr>
        <p:txBody>
          <a:bodyPr/>
          <a:lstStyle/>
          <a:p>
            <a:pPr algn="l"/>
            <a:r>
              <a:rPr lang="en-US" sz="4000" dirty="0" smtClean="0"/>
              <a:t>The Psychosocial Impact                     of Mass Shooting</a:t>
            </a:r>
            <a:endParaRPr lang="en-US" sz="4000" dirty="0"/>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109</a:t>
            </a:fld>
            <a:endParaRPr lang="en-US" sz="1200" dirty="0">
              <a:latin typeface="Times New Roman" pitchFamily="18" charset="0"/>
            </a:endParaRPr>
          </a:p>
        </p:txBody>
      </p:sp>
    </p:spTree>
    <p:extLst>
      <p:ext uri="{BB962C8B-B14F-4D97-AF65-F5344CB8AC3E}">
        <p14:creationId xmlns:p14="http://schemas.microsoft.com/office/powerpoint/2010/main" val="3933644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34" y="739160"/>
            <a:ext cx="5480110" cy="1080938"/>
          </a:xfrm>
        </p:spPr>
        <p:txBody>
          <a:bodyPr>
            <a:noAutofit/>
          </a:bodyPr>
          <a:lstStyle/>
          <a:p>
            <a:r>
              <a:rPr lang="en-US" sz="4000" dirty="0" smtClean="0"/>
              <a:t>Case Study:          </a:t>
            </a:r>
            <a:r>
              <a:rPr lang="en-US" sz="4000" dirty="0" smtClean="0">
                <a:cs typeface="Calibri" panose="020F0502020204030204" pitchFamily="34" charset="0"/>
              </a:rPr>
              <a:t>Utøya </a:t>
            </a:r>
            <a:r>
              <a:rPr lang="en-US" sz="4000" dirty="0" smtClean="0"/>
              <a:t>Island Massacre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41" y="2183424"/>
            <a:ext cx="6470406" cy="4318145"/>
          </a:xfrm>
          <a:prstGeom prst="rect">
            <a:avLst/>
          </a:prstGeom>
          <a:ln w="19050">
            <a:solidFill>
              <a:schemeClr val="tx1"/>
            </a:solidFill>
          </a:ln>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a:t>
            </a:fld>
            <a:endParaRPr lang="en-US" sz="1200" dirty="0">
              <a:latin typeface="Times New Roman" pitchFamily="18" charset="0"/>
            </a:endParaRPr>
          </a:p>
        </p:txBody>
      </p:sp>
    </p:spTree>
    <p:extLst>
      <p:ext uri="{BB962C8B-B14F-4D97-AF65-F5344CB8AC3E}">
        <p14:creationId xmlns:p14="http://schemas.microsoft.com/office/powerpoint/2010/main" val="25163804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801354"/>
            <a:ext cx="10274561" cy="1080938"/>
          </a:xfrm>
        </p:spPr>
        <p:txBody>
          <a:bodyPr/>
          <a:lstStyle/>
          <a:p>
            <a:r>
              <a:rPr lang="en-US" dirty="0" smtClean="0"/>
              <a:t>Key Concepts in Disaster Behavioral Health</a:t>
            </a:r>
            <a:endParaRPr lang="en-US" dirty="0"/>
          </a:p>
        </p:txBody>
      </p:sp>
      <p:sp>
        <p:nvSpPr>
          <p:cNvPr id="3" name="Content Placeholder 2"/>
          <p:cNvSpPr>
            <a:spLocks noGrp="1"/>
          </p:cNvSpPr>
          <p:nvPr>
            <p:ph idx="1"/>
          </p:nvPr>
        </p:nvSpPr>
        <p:spPr>
          <a:xfrm>
            <a:off x="877268" y="2772972"/>
            <a:ext cx="9613861" cy="2755631"/>
          </a:xfrm>
        </p:spPr>
        <p:txBody>
          <a:bodyPr>
            <a:normAutofit lnSpcReduction="10000"/>
          </a:bodyPr>
          <a:lstStyle/>
          <a:p>
            <a:pPr>
              <a:buClr>
                <a:srgbClr val="0070C0"/>
              </a:buClr>
              <a:buFont typeface="Wingdings" pitchFamily="2" charset="2"/>
              <a:buChar char="§"/>
            </a:pPr>
            <a:r>
              <a:rPr lang="en-US" sz="3200" dirty="0" smtClean="0">
                <a:effectLst>
                  <a:outerShdw blurRad="38100" dist="38100" dir="2700000" algn="tl">
                    <a:srgbClr val="000000">
                      <a:alpha val="43137"/>
                    </a:srgbClr>
                  </a:outerShdw>
                </a:effectLst>
                <a:cs typeface="Calibri" panose="020F0502020204030204" pitchFamily="34" charset="0"/>
              </a:rPr>
              <a:t>The human response to disaster is phase-specific.</a:t>
            </a:r>
          </a:p>
          <a:p>
            <a:pPr>
              <a:buClr>
                <a:srgbClr val="0070C0"/>
              </a:buClr>
              <a:buFont typeface="Wingdings" pitchFamily="2" charset="2"/>
              <a:buChar char="§"/>
            </a:pPr>
            <a:r>
              <a:rPr lang="en-US" sz="3200" dirty="0" smtClean="0">
                <a:effectLst>
                  <a:outerShdw blurRad="38100" dist="38100" dir="2700000" algn="tl">
                    <a:srgbClr val="000000">
                      <a:alpha val="43137"/>
                    </a:srgbClr>
                  </a:outerShdw>
                </a:effectLst>
                <a:cs typeface="Calibri" panose="020F0502020204030204" pitchFamily="34" charset="0"/>
              </a:rPr>
              <a:t>The human response to disaster is hazard-specific.</a:t>
            </a:r>
          </a:p>
          <a:p>
            <a:pPr>
              <a:buClr>
                <a:srgbClr val="0070C0"/>
              </a:buClr>
              <a:buFont typeface="Wingdings" pitchFamily="2" charset="2"/>
              <a:buChar char="§"/>
            </a:pPr>
            <a:r>
              <a:rPr lang="en-US" sz="3200" dirty="0" smtClean="0">
                <a:effectLst>
                  <a:outerShdw blurRad="38100" dist="38100" dir="2700000" algn="tl">
                    <a:srgbClr val="000000">
                      <a:alpha val="43137"/>
                    </a:srgbClr>
                  </a:outerShdw>
                </a:effectLst>
                <a:cs typeface="Calibri" panose="020F0502020204030204" pitchFamily="34" charset="0"/>
              </a:rPr>
              <a:t>There is no “one-size-fits-all” approach to intervention…it must be tailored to the phase and nature of the incident.   </a:t>
            </a:r>
            <a:endParaRPr lang="en-US" sz="3200" dirty="0">
              <a:effectLst>
                <a:outerShdw blurRad="38100" dist="38100" dir="2700000" algn="tl">
                  <a:srgbClr val="000000">
                    <a:alpha val="43137"/>
                  </a:srgbClr>
                </a:outerShdw>
              </a:effectLst>
              <a:cs typeface="Calibri" panose="020F0502020204030204" pitchFamily="34" charset="0"/>
            </a:endParaRPr>
          </a:p>
        </p:txBody>
      </p:sp>
      <p:sp>
        <p:nvSpPr>
          <p:cNvPr id="4"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110</a:t>
            </a:fld>
            <a:endParaRPr lang="en-US" sz="1200" dirty="0">
              <a:latin typeface="Times New Roman" pitchFamily="18" charset="0"/>
            </a:endParaRPr>
          </a:p>
        </p:txBody>
      </p:sp>
    </p:spTree>
    <p:extLst>
      <p:ext uri="{BB962C8B-B14F-4D97-AF65-F5344CB8AC3E}">
        <p14:creationId xmlns:p14="http://schemas.microsoft.com/office/powerpoint/2010/main" val="15136305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3" y="777291"/>
            <a:ext cx="8380126" cy="1080938"/>
          </a:xfrm>
        </p:spPr>
        <p:txBody>
          <a:bodyPr>
            <a:noAutofit/>
          </a:bodyPr>
          <a:lstStyle/>
          <a:p>
            <a:r>
              <a:rPr lang="en-US" sz="4000" dirty="0" smtClean="0">
                <a:cs typeface="Calibri" panose="020F0502020204030204" pitchFamily="34" charset="0"/>
              </a:rPr>
              <a:t>Extreme Psychological Trauma</a:t>
            </a:r>
            <a:endParaRPr lang="en-US" sz="4000" dirty="0">
              <a:cs typeface="Calibri" panose="020F0502020204030204" pitchFamily="34" charset="0"/>
            </a:endParaRPr>
          </a:p>
        </p:txBody>
      </p:sp>
      <p:sp>
        <p:nvSpPr>
          <p:cNvPr id="3" name="Content Placeholder 2"/>
          <p:cNvSpPr>
            <a:spLocks noGrp="1"/>
          </p:cNvSpPr>
          <p:nvPr>
            <p:ph idx="1"/>
          </p:nvPr>
        </p:nvSpPr>
        <p:spPr>
          <a:xfrm>
            <a:off x="680321" y="2224331"/>
            <a:ext cx="9613861" cy="3599316"/>
          </a:xfrm>
        </p:spPr>
        <p:txBody>
          <a:bodyPr>
            <a:noAutofit/>
          </a:bodyPr>
          <a:lstStyle/>
          <a:p>
            <a:pPr marL="0" indent="0">
              <a:buNone/>
            </a:pPr>
            <a:r>
              <a:rPr lang="en-US" sz="2800" dirty="0">
                <a:effectLst>
                  <a:outerShdw blurRad="38100" dist="38100" dir="2700000" algn="tl">
                    <a:srgbClr val="000000">
                      <a:alpha val="43137"/>
                    </a:srgbClr>
                  </a:outerShdw>
                </a:effectLst>
                <a:cs typeface="Calibri" panose="020F0502020204030204" pitchFamily="34" charset="0"/>
              </a:rPr>
              <a:t>Certain traumatic events, such as </a:t>
            </a:r>
            <a:r>
              <a:rPr lang="en-US" sz="2800" dirty="0" smtClean="0">
                <a:effectLst>
                  <a:outerShdw blurRad="38100" dist="38100" dir="2700000" algn="tl">
                    <a:srgbClr val="000000">
                      <a:alpha val="43137"/>
                    </a:srgbClr>
                  </a:outerShdw>
                </a:effectLst>
                <a:cs typeface="Calibri" panose="020F0502020204030204" pitchFamily="34" charset="0"/>
              </a:rPr>
              <a:t>shooting, kidnapping and torture present </a:t>
            </a:r>
            <a:r>
              <a:rPr lang="en-US" sz="2800" dirty="0">
                <a:effectLst>
                  <a:outerShdw blurRad="38100" dist="38100" dir="2700000" algn="tl">
                    <a:srgbClr val="000000">
                      <a:alpha val="43137"/>
                    </a:srgbClr>
                  </a:outerShdw>
                </a:effectLst>
                <a:cs typeface="Calibri" panose="020F0502020204030204" pitchFamily="34" charset="0"/>
              </a:rPr>
              <a:t>even greater </a:t>
            </a:r>
            <a:r>
              <a:rPr lang="en-US" sz="2800" dirty="0" smtClean="0">
                <a:effectLst>
                  <a:outerShdw blurRad="38100" dist="38100" dir="2700000" algn="tl">
                    <a:srgbClr val="000000">
                      <a:alpha val="43137"/>
                    </a:srgbClr>
                  </a:outerShdw>
                </a:effectLst>
                <a:cs typeface="Calibri" panose="020F0502020204030204" pitchFamily="34" charset="0"/>
              </a:rPr>
              <a:t>mental health challenges than other forms of disaster.</a:t>
            </a:r>
          </a:p>
          <a:p>
            <a:pPr marL="0" indent="0">
              <a:buNone/>
            </a:pPr>
            <a:r>
              <a:rPr lang="en-US" sz="2800" dirty="0" smtClean="0">
                <a:effectLst>
                  <a:outerShdw blurRad="38100" dist="38100" dir="2700000" algn="tl">
                    <a:srgbClr val="000000">
                      <a:alpha val="43137"/>
                    </a:srgbClr>
                  </a:outerShdw>
                </a:effectLst>
                <a:cs typeface="Calibri" panose="020F0502020204030204" pitchFamily="34" charset="0"/>
              </a:rPr>
              <a:t>Three </a:t>
            </a:r>
            <a:r>
              <a:rPr lang="en-US" sz="2800" dirty="0">
                <a:effectLst>
                  <a:outerShdw blurRad="38100" dist="38100" dir="2700000" algn="tl">
                    <a:srgbClr val="000000">
                      <a:alpha val="43137"/>
                    </a:srgbClr>
                  </a:outerShdw>
                </a:effectLst>
                <a:cs typeface="Calibri" panose="020F0502020204030204" pitchFamily="34" charset="0"/>
              </a:rPr>
              <a:t>factors distinguish these </a:t>
            </a:r>
            <a:r>
              <a:rPr lang="en-US" sz="2800" dirty="0" smtClean="0">
                <a:effectLst>
                  <a:outerShdw blurRad="38100" dist="38100" dir="2700000" algn="tl">
                    <a:srgbClr val="000000">
                      <a:alpha val="43137"/>
                    </a:srgbClr>
                  </a:outerShdw>
                </a:effectLst>
                <a:cs typeface="Calibri" panose="020F0502020204030204" pitchFamily="34" charset="0"/>
              </a:rPr>
              <a:t>traumas from </a:t>
            </a:r>
            <a:r>
              <a:rPr lang="en-US" sz="2800" dirty="0">
                <a:effectLst>
                  <a:outerShdw blurRad="38100" dist="38100" dir="2700000" algn="tl">
                    <a:srgbClr val="000000">
                      <a:alpha val="43137"/>
                    </a:srgbClr>
                  </a:outerShdw>
                </a:effectLst>
                <a:cs typeface="Calibri" panose="020F0502020204030204" pitchFamily="34" charset="0"/>
              </a:rPr>
              <a:t>other forms of violence and make them </a:t>
            </a:r>
            <a:r>
              <a:rPr lang="en-US" sz="2800" dirty="0" smtClean="0">
                <a:effectLst>
                  <a:outerShdw blurRad="38100" dist="38100" dir="2700000" algn="tl">
                    <a:srgbClr val="000000">
                      <a:alpha val="43137"/>
                    </a:srgbClr>
                  </a:outerShdw>
                </a:effectLst>
                <a:cs typeface="Calibri" panose="020F0502020204030204" pitchFamily="34" charset="0"/>
              </a:rPr>
              <a:t>particularly toxic</a:t>
            </a:r>
            <a:r>
              <a:rPr lang="en-US" sz="2800" dirty="0">
                <a:effectLst>
                  <a:outerShdw blurRad="38100" dist="38100" dir="2700000" algn="tl">
                    <a:srgbClr val="000000">
                      <a:alpha val="43137"/>
                    </a:srgbClr>
                  </a:outerShdw>
                </a:effectLst>
                <a:cs typeface="Calibri" panose="020F0502020204030204" pitchFamily="34" charset="0"/>
              </a:rPr>
              <a:t>: </a:t>
            </a:r>
            <a:endParaRPr lang="en-US" sz="2800" dirty="0" smtClean="0">
              <a:effectLst>
                <a:outerShdw blurRad="38100" dist="38100" dir="2700000" algn="tl">
                  <a:srgbClr val="000000">
                    <a:alpha val="43137"/>
                  </a:srgbClr>
                </a:outerShdw>
              </a:effectLst>
              <a:cs typeface="Calibri" panose="020F0502020204030204" pitchFamily="34" charset="0"/>
            </a:endParaRPr>
          </a:p>
          <a:p>
            <a:pPr marL="0" indent="0">
              <a:buNone/>
            </a:pPr>
            <a:endParaRPr lang="en-US" sz="800" dirty="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anose="020F0502020204030204" pitchFamily="34" charset="0"/>
              </a:rPr>
              <a:t>Victims </a:t>
            </a:r>
            <a:r>
              <a:rPr lang="en-US" sz="2800" dirty="0">
                <a:effectLst>
                  <a:outerShdw blurRad="38100" dist="38100" dir="2700000" algn="tl">
                    <a:srgbClr val="000000">
                      <a:alpha val="43137"/>
                    </a:srgbClr>
                  </a:outerShdw>
                </a:effectLst>
                <a:cs typeface="Calibri" panose="020F0502020204030204" pitchFamily="34" charset="0"/>
              </a:rPr>
              <a:t>are typically held against their </a:t>
            </a:r>
            <a:r>
              <a:rPr lang="en-US" sz="2800" dirty="0" smtClean="0">
                <a:effectLst>
                  <a:outerShdw blurRad="38100" dist="38100" dir="2700000" algn="tl">
                    <a:srgbClr val="000000">
                      <a:alpha val="43137"/>
                    </a:srgbClr>
                  </a:outerShdw>
                </a:effectLst>
                <a:cs typeface="Calibri" panose="020F0502020204030204" pitchFamily="34" charset="0"/>
              </a:rPr>
              <a:t>will</a:t>
            </a: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anose="020F0502020204030204" pitchFamily="34" charset="0"/>
              </a:rPr>
              <a:t>The injury </a:t>
            </a:r>
            <a:r>
              <a:rPr lang="en-US" sz="2800" dirty="0">
                <a:effectLst>
                  <a:outerShdw blurRad="38100" dist="38100" dir="2700000" algn="tl">
                    <a:srgbClr val="000000">
                      <a:alpha val="43137"/>
                    </a:srgbClr>
                  </a:outerShdw>
                </a:effectLst>
                <a:cs typeface="Calibri" panose="020F0502020204030204" pitchFamily="34" charset="0"/>
              </a:rPr>
              <a:t>is intentional and personally </a:t>
            </a:r>
            <a:r>
              <a:rPr lang="en-US" sz="2800" dirty="0" smtClean="0">
                <a:effectLst>
                  <a:outerShdw blurRad="38100" dist="38100" dir="2700000" algn="tl">
                    <a:srgbClr val="000000">
                      <a:alpha val="43137"/>
                    </a:srgbClr>
                  </a:outerShdw>
                </a:effectLst>
                <a:cs typeface="Calibri" panose="020F0502020204030204" pitchFamily="34" charset="0"/>
              </a:rPr>
              <a:t>directed</a:t>
            </a: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anose="020F0502020204030204" pitchFamily="34" charset="0"/>
              </a:rPr>
              <a:t>Pain is often </a:t>
            </a:r>
            <a:r>
              <a:rPr lang="en-US" sz="2800" dirty="0">
                <a:effectLst>
                  <a:outerShdw blurRad="38100" dist="38100" dir="2700000" algn="tl">
                    <a:srgbClr val="000000">
                      <a:alpha val="43137"/>
                    </a:srgbClr>
                  </a:outerShdw>
                </a:effectLst>
                <a:cs typeface="Calibri" panose="020F0502020204030204" pitchFamily="34" charset="0"/>
              </a:rPr>
              <a:t>inflicted for the purposes of punishment, coercion or </a:t>
            </a:r>
            <a:r>
              <a:rPr lang="en-US" sz="2800" dirty="0" smtClean="0">
                <a:effectLst>
                  <a:outerShdw blurRad="38100" dist="38100" dir="2700000" algn="tl">
                    <a:srgbClr val="000000">
                      <a:alpha val="43137"/>
                    </a:srgbClr>
                  </a:outerShdw>
                </a:effectLst>
                <a:cs typeface="Calibri" panose="020F0502020204030204" pitchFamily="34" charset="0"/>
              </a:rPr>
              <a:t>perpetrator pleasure</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4"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111</a:t>
            </a:fld>
            <a:endParaRPr lang="en-US" sz="1200" dirty="0">
              <a:latin typeface="Times New Roman" pitchFamily="18" charset="0"/>
            </a:endParaRPr>
          </a:p>
        </p:txBody>
      </p:sp>
    </p:spTree>
    <p:extLst>
      <p:ext uri="{BB962C8B-B14F-4D97-AF65-F5344CB8AC3E}">
        <p14:creationId xmlns:p14="http://schemas.microsoft.com/office/powerpoint/2010/main" val="8450081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32" y="753228"/>
            <a:ext cx="5966467" cy="1080938"/>
          </a:xfrm>
        </p:spPr>
        <p:txBody>
          <a:bodyPr>
            <a:noAutofit/>
          </a:bodyPr>
          <a:lstStyle/>
          <a:p>
            <a:r>
              <a:rPr lang="en-US" sz="4000" dirty="0" smtClean="0"/>
              <a:t>Ripley’s Dread Factor</a:t>
            </a:r>
            <a:endParaRPr lang="en-US" sz="4000" dirty="0"/>
          </a:p>
        </p:txBody>
      </p:sp>
      <p:sp>
        <p:nvSpPr>
          <p:cNvPr id="3" name="Content Placeholder 2"/>
          <p:cNvSpPr>
            <a:spLocks noGrp="1"/>
          </p:cNvSpPr>
          <p:nvPr>
            <p:ph idx="1"/>
          </p:nvPr>
        </p:nvSpPr>
        <p:spPr>
          <a:xfrm>
            <a:off x="218432" y="2309128"/>
            <a:ext cx="9613861" cy="2389872"/>
          </a:xfrm>
        </p:spPr>
        <p:txBody>
          <a:bodyPr>
            <a:normAutofit/>
          </a:bodyPr>
          <a:lstStyle/>
          <a:p>
            <a:pPr>
              <a:buFont typeface="Arial" charset="0"/>
              <a:buNone/>
              <a:defRPr/>
            </a:pPr>
            <a:r>
              <a:rPr lang="en-US" sz="3600" u="sng" dirty="0">
                <a:effectLst>
                  <a:outerShdw blurRad="38100" dist="38100" dir="2700000" algn="tl">
                    <a:srgbClr val="000000">
                      <a:alpha val="43137"/>
                    </a:srgbClr>
                  </a:outerShdw>
                </a:effectLst>
                <a:cs typeface="Calibri" panose="020F0502020204030204" pitchFamily="34" charset="0"/>
              </a:rPr>
              <a:t>Dread</a:t>
            </a:r>
            <a:r>
              <a:rPr lang="en-US" sz="3600" dirty="0">
                <a:effectLst>
                  <a:outerShdw blurRad="38100" dist="38100" dir="2700000" algn="tl">
                    <a:srgbClr val="000000">
                      <a:alpha val="43137"/>
                    </a:srgbClr>
                  </a:outerShdw>
                </a:effectLst>
                <a:cs typeface="Calibri" panose="020F0502020204030204" pitchFamily="34" charset="0"/>
              </a:rPr>
              <a:t> = Uncontrollability + Unfamiliarity </a:t>
            </a:r>
          </a:p>
          <a:p>
            <a:pPr>
              <a:buFont typeface="Arial" charset="0"/>
              <a:buNone/>
              <a:defRPr/>
            </a:pPr>
            <a:r>
              <a:rPr lang="en-US" sz="3600" dirty="0">
                <a:effectLst>
                  <a:outerShdw blurRad="38100" dist="38100" dir="2700000" algn="tl">
                    <a:srgbClr val="000000">
                      <a:alpha val="43137"/>
                    </a:srgbClr>
                  </a:outerShdw>
                </a:effectLst>
                <a:cs typeface="Calibri" panose="020F0502020204030204" pitchFamily="34" charset="0"/>
              </a:rPr>
              <a:t>            + </a:t>
            </a:r>
            <a:r>
              <a:rPr lang="en-US" sz="3600" dirty="0" err="1">
                <a:effectLst>
                  <a:outerShdw blurRad="38100" dist="38100" dir="2700000" algn="tl">
                    <a:srgbClr val="000000">
                      <a:alpha val="43137"/>
                    </a:srgbClr>
                  </a:outerShdw>
                </a:effectLst>
                <a:cs typeface="Calibri" panose="020F0502020204030204" pitchFamily="34" charset="0"/>
              </a:rPr>
              <a:t>Unimaginability</a:t>
            </a:r>
            <a:r>
              <a:rPr lang="en-US" sz="3600" dirty="0">
                <a:effectLst>
                  <a:outerShdw blurRad="38100" dist="38100" dir="2700000" algn="tl">
                    <a:srgbClr val="000000">
                      <a:alpha val="43137"/>
                    </a:srgbClr>
                  </a:outerShdw>
                </a:effectLst>
                <a:cs typeface="Calibri" panose="020F0502020204030204" pitchFamily="34" charset="0"/>
              </a:rPr>
              <a:t> + Suffering </a:t>
            </a:r>
          </a:p>
          <a:p>
            <a:pPr>
              <a:buFont typeface="Arial" charset="0"/>
              <a:buNone/>
              <a:defRPr/>
            </a:pPr>
            <a:r>
              <a:rPr lang="en-US" sz="3600" dirty="0">
                <a:effectLst>
                  <a:outerShdw blurRad="38100" dist="38100" dir="2700000" algn="tl">
                    <a:srgbClr val="000000">
                      <a:alpha val="43137"/>
                    </a:srgbClr>
                  </a:outerShdw>
                </a:effectLst>
                <a:cs typeface="Calibri" panose="020F0502020204030204" pitchFamily="34" charset="0"/>
              </a:rPr>
              <a:t>            + Scale of Destruction + Unfairness</a:t>
            </a:r>
          </a:p>
          <a:p>
            <a:endParaRPr lang="en-US" dirty="0"/>
          </a:p>
        </p:txBody>
      </p:sp>
      <p:graphicFrame>
        <p:nvGraphicFramePr>
          <p:cNvPr id="4" name="Object 109"/>
          <p:cNvGraphicFramePr>
            <a:graphicFrameLocks noChangeAspect="1"/>
          </p:cNvGraphicFramePr>
          <p:nvPr>
            <p:extLst/>
          </p:nvPr>
        </p:nvGraphicFramePr>
        <p:xfrm>
          <a:off x="9453474" y="3712113"/>
          <a:ext cx="2506213" cy="2715064"/>
        </p:xfrm>
        <a:graphic>
          <a:graphicData uri="http://schemas.openxmlformats.org/presentationml/2006/ole">
            <mc:AlternateContent xmlns:mc="http://schemas.openxmlformats.org/markup-compatibility/2006">
              <mc:Choice xmlns:v="urn:schemas-microsoft-com:vml" Requires="v">
                <p:oleObj spid="_x0000_s18456" name="Photo Editor Photo" r:id="rId3" imgW="3514286" imgH="3809524" progId="">
                  <p:embed/>
                </p:oleObj>
              </mc:Choice>
              <mc:Fallback>
                <p:oleObj name="Photo Editor Photo" r:id="rId3" imgW="3514286" imgH="3809524"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3474" y="3712113"/>
                        <a:ext cx="2506213" cy="2715064"/>
                      </a:xfrm>
                      <a:prstGeom prst="rect">
                        <a:avLst/>
                      </a:prstGeom>
                      <a:noFill/>
                      <a:ln w="22225">
                        <a:solidFill>
                          <a:schemeClr val="tx1"/>
                        </a:solidFill>
                        <a:miter lim="800000"/>
                        <a:headEnd/>
                        <a:tailEnd/>
                      </a:ln>
                      <a:effectLst/>
                      <a:extLst/>
                    </p:spPr>
                  </p:pic>
                </p:oleObj>
              </mc:Fallback>
            </mc:AlternateContent>
          </a:graphicData>
        </a:graphic>
      </p:graphicFrame>
      <p:sp>
        <p:nvSpPr>
          <p:cNvPr id="5" name="Text Box 6"/>
          <p:cNvSpPr txBox="1">
            <a:spLocks noChangeArrowheads="1"/>
          </p:cNvSpPr>
          <p:nvPr/>
        </p:nvSpPr>
        <p:spPr bwMode="auto">
          <a:xfrm>
            <a:off x="5803900" y="5069646"/>
            <a:ext cx="3428218" cy="738664"/>
          </a:xfrm>
          <a:prstGeom prst="rect">
            <a:avLst/>
          </a:prstGeom>
          <a:noFill/>
          <a:ln w="9525">
            <a:noFill/>
            <a:miter lim="800000"/>
            <a:headEnd/>
            <a:tailEnd/>
          </a:ln>
        </p:spPr>
        <p:txBody>
          <a:bodyPr wrap="square">
            <a:spAutoFit/>
          </a:bodyPr>
          <a:lstStyle/>
          <a:p>
            <a:pPr>
              <a:spcBef>
                <a:spcPct val="50000"/>
              </a:spcBef>
            </a:pPr>
            <a:r>
              <a:rPr lang="en-US" sz="1400" dirty="0">
                <a:effectLst>
                  <a:outerShdw blurRad="38100" dist="38100" dir="2700000" algn="tl">
                    <a:srgbClr val="000000">
                      <a:alpha val="43137"/>
                    </a:srgbClr>
                  </a:outerShdw>
                </a:effectLst>
              </a:rPr>
              <a:t>From  Ripley, A. 2008.  </a:t>
            </a:r>
            <a:r>
              <a:rPr lang="en-US" sz="1400" i="1" dirty="0">
                <a:effectLst>
                  <a:outerShdw blurRad="38100" dist="38100" dir="2700000" algn="tl">
                    <a:srgbClr val="000000">
                      <a:alpha val="43137"/>
                    </a:srgbClr>
                  </a:outerShdw>
                </a:effectLst>
              </a:rPr>
              <a:t>“Unthinkable: Who Survives Disaster When Disaster Strikes and Why”</a:t>
            </a:r>
          </a:p>
        </p:txBody>
      </p:sp>
      <p:sp>
        <p:nvSpPr>
          <p:cNvPr id="6" name="TextBox 5"/>
          <p:cNvSpPr txBox="1"/>
          <p:nvPr/>
        </p:nvSpPr>
        <p:spPr>
          <a:xfrm>
            <a:off x="469900" y="4469481"/>
            <a:ext cx="4648200"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Incidents of Mass Violence typically have a very high “dread factor.”</a:t>
            </a:r>
            <a:endParaRPr lang="en-US" sz="2400" dirty="0">
              <a:effectLst>
                <a:outerShdw blurRad="38100" dist="38100" dir="2700000" algn="tl">
                  <a:srgbClr val="000000">
                    <a:alpha val="43137"/>
                  </a:srgbClr>
                </a:outerShdw>
              </a:effectLst>
            </a:endParaRPr>
          </a:p>
        </p:txBody>
      </p:sp>
      <p:sp>
        <p:nvSpPr>
          <p:cNvPr id="7"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112</a:t>
            </a:fld>
            <a:endParaRPr lang="en-US" sz="1200" dirty="0">
              <a:latin typeface="Times New Roman" pitchFamily="18" charset="0"/>
            </a:endParaRPr>
          </a:p>
        </p:txBody>
      </p:sp>
    </p:spTree>
    <p:extLst>
      <p:ext uri="{BB962C8B-B14F-4D97-AF65-F5344CB8AC3E}">
        <p14:creationId xmlns:p14="http://schemas.microsoft.com/office/powerpoint/2010/main" val="2011825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8641478" cy="1080938"/>
          </a:xfrm>
        </p:spPr>
        <p:txBody>
          <a:bodyPr>
            <a:noAutofit/>
          </a:bodyPr>
          <a:lstStyle/>
          <a:p>
            <a:r>
              <a:rPr lang="en-US" sz="4000" dirty="0" smtClean="0">
                <a:cs typeface="Calibri" panose="020F0502020204030204" pitchFamily="34" charset="0"/>
              </a:rPr>
              <a:t>Post-incident Psychological Effects</a:t>
            </a:r>
            <a:endParaRPr lang="en-US" sz="4000" dirty="0">
              <a:cs typeface="Calibri" panose="020F0502020204030204" pitchFamily="34" charset="0"/>
            </a:endParaRPr>
          </a:p>
        </p:txBody>
      </p:sp>
      <p:sp>
        <p:nvSpPr>
          <p:cNvPr id="3" name="Content Placeholder 2"/>
          <p:cNvSpPr>
            <a:spLocks noGrp="1"/>
          </p:cNvSpPr>
          <p:nvPr>
            <p:ph idx="1"/>
          </p:nvPr>
        </p:nvSpPr>
        <p:spPr>
          <a:xfrm>
            <a:off x="680322" y="2632294"/>
            <a:ext cx="9613861" cy="3599316"/>
          </a:xfrm>
        </p:spPr>
        <p:txBody>
          <a:bodyPr>
            <a:normAutofit/>
          </a:bodyPr>
          <a:lstStyle/>
          <a:p>
            <a:pPr>
              <a:buClr>
                <a:srgbClr val="0070C0"/>
              </a:buClr>
              <a:buFont typeface="Wingdings" panose="05000000000000000000" pitchFamily="2" charset="2"/>
              <a:buChar char="§"/>
            </a:pPr>
            <a:r>
              <a:rPr lang="en-US" sz="2800" dirty="0">
                <a:effectLst>
                  <a:outerShdw blurRad="38100" dist="38100" dir="2700000" algn="tl">
                    <a:srgbClr val="000000">
                      <a:alpha val="43137"/>
                    </a:srgbClr>
                  </a:outerShdw>
                </a:effectLst>
                <a:cs typeface="Calibri" panose="020F0502020204030204" pitchFamily="34" charset="0"/>
              </a:rPr>
              <a:t>The psychological consequences of directly </a:t>
            </a:r>
            <a:r>
              <a:rPr lang="en-US" sz="2800" dirty="0" smtClean="0">
                <a:effectLst>
                  <a:outerShdw blurRad="38100" dist="38100" dir="2700000" algn="tl">
                    <a:srgbClr val="000000">
                      <a:alpha val="43137"/>
                    </a:srgbClr>
                  </a:outerShdw>
                </a:effectLst>
                <a:cs typeface="Calibri" panose="020F0502020204030204" pitchFamily="34" charset="0"/>
              </a:rPr>
              <a:t>experiencing or </a:t>
            </a:r>
            <a:r>
              <a:rPr lang="en-US" sz="2800" dirty="0">
                <a:effectLst>
                  <a:outerShdw blurRad="38100" dist="38100" dir="2700000" algn="tl">
                    <a:srgbClr val="000000">
                      <a:alpha val="43137"/>
                    </a:srgbClr>
                  </a:outerShdw>
                </a:effectLst>
                <a:cs typeface="Calibri" panose="020F0502020204030204" pitchFamily="34" charset="0"/>
              </a:rPr>
              <a:t>witnessing a mass shooting are often serious. </a:t>
            </a:r>
            <a:endParaRPr lang="en-US" sz="2800" dirty="0" smtClean="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anose="020F0502020204030204" pitchFamily="34" charset="0"/>
              </a:rPr>
              <a:t>Prevalence </a:t>
            </a:r>
            <a:r>
              <a:rPr lang="en-US" sz="2800" dirty="0">
                <a:effectLst>
                  <a:outerShdw blurRad="38100" dist="38100" dir="2700000" algn="tl">
                    <a:srgbClr val="000000">
                      <a:alpha val="43137"/>
                    </a:srgbClr>
                  </a:outerShdw>
                </a:effectLst>
                <a:cs typeface="Calibri" panose="020F0502020204030204" pitchFamily="34" charset="0"/>
              </a:rPr>
              <a:t>of </a:t>
            </a:r>
            <a:r>
              <a:rPr lang="en-US" sz="2800" dirty="0" smtClean="0">
                <a:effectLst>
                  <a:outerShdw blurRad="38100" dist="38100" dir="2700000" algn="tl">
                    <a:srgbClr val="000000">
                      <a:alpha val="43137"/>
                    </a:srgbClr>
                  </a:outerShdw>
                </a:effectLst>
                <a:cs typeface="Calibri" panose="020F0502020204030204" pitchFamily="34" charset="0"/>
              </a:rPr>
              <a:t>post-disaster </a:t>
            </a:r>
            <a:r>
              <a:rPr lang="en-US" sz="2800" dirty="0">
                <a:effectLst>
                  <a:outerShdw blurRad="38100" dist="38100" dir="2700000" algn="tl">
                    <a:srgbClr val="000000">
                      <a:alpha val="43137"/>
                    </a:srgbClr>
                  </a:outerShdw>
                </a:effectLst>
                <a:cs typeface="Calibri" panose="020F0502020204030204" pitchFamily="34" charset="0"/>
              </a:rPr>
              <a:t>diagnoses (predominantly PTSD) in </a:t>
            </a:r>
            <a:r>
              <a:rPr lang="en-US" sz="2800" dirty="0" smtClean="0">
                <a:effectLst>
                  <a:outerShdw blurRad="38100" dist="38100" dir="2700000" algn="tl">
                    <a:srgbClr val="000000">
                      <a:alpha val="43137"/>
                    </a:srgbClr>
                  </a:outerShdw>
                </a:effectLst>
                <a:cs typeface="Calibri" panose="020F0502020204030204" pitchFamily="34" charset="0"/>
              </a:rPr>
              <a:t>studies </a:t>
            </a:r>
            <a:r>
              <a:rPr lang="en-US" sz="2800" dirty="0">
                <a:effectLst>
                  <a:outerShdw blurRad="38100" dist="38100" dir="2700000" algn="tl">
                    <a:srgbClr val="000000">
                      <a:alpha val="43137"/>
                    </a:srgbClr>
                  </a:outerShdw>
                </a:effectLst>
                <a:cs typeface="Calibri" panose="020F0502020204030204" pitchFamily="34" charset="0"/>
              </a:rPr>
              <a:t>ranged from 10% to 36%. </a:t>
            </a:r>
            <a:endParaRPr lang="en-US" sz="2800" dirty="0" smtClean="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anose="020F0502020204030204" pitchFamily="34" charset="0"/>
              </a:rPr>
              <a:t>Much </a:t>
            </a:r>
            <a:r>
              <a:rPr lang="en-US" sz="2800" dirty="0">
                <a:effectLst>
                  <a:outerShdw blurRad="38100" dist="38100" dir="2700000" algn="tl">
                    <a:srgbClr val="000000">
                      <a:alpha val="43137"/>
                    </a:srgbClr>
                  </a:outerShdw>
                </a:effectLst>
                <a:cs typeface="Calibri" panose="020F0502020204030204" pitchFamily="34" charset="0"/>
              </a:rPr>
              <a:t>higher </a:t>
            </a:r>
            <a:r>
              <a:rPr lang="en-US" sz="2800" dirty="0" smtClean="0">
                <a:effectLst>
                  <a:outerShdw blurRad="38100" dist="38100" dir="2700000" algn="tl">
                    <a:srgbClr val="000000">
                      <a:alpha val="43137"/>
                    </a:srgbClr>
                  </a:outerShdw>
                </a:effectLst>
                <a:cs typeface="Calibri" panose="020F0502020204030204" pitchFamily="34" charset="0"/>
              </a:rPr>
              <a:t>percentages reported sub-threshold </a:t>
            </a:r>
            <a:r>
              <a:rPr lang="en-US" sz="2800" dirty="0">
                <a:effectLst>
                  <a:outerShdw blurRad="38100" dist="38100" dir="2700000" algn="tl">
                    <a:srgbClr val="000000">
                      <a:alpha val="43137"/>
                    </a:srgbClr>
                  </a:outerShdw>
                </a:effectLst>
                <a:cs typeface="Calibri" panose="020F0502020204030204" pitchFamily="34" charset="0"/>
              </a:rPr>
              <a:t>PTSD, and very few participants reported no symptoms. </a:t>
            </a:r>
            <a:r>
              <a:rPr lang="en-US" sz="2800" dirty="0" smtClean="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cs typeface="Calibri" panose="020F0502020204030204" pitchFamily="34" charset="0"/>
              </a:rPr>
              <a:t>Norris et al., 2002a; 2002b). </a:t>
            </a:r>
          </a:p>
        </p:txBody>
      </p:sp>
      <p:sp>
        <p:nvSpPr>
          <p:cNvPr id="6" name="TextBox 5"/>
          <p:cNvSpPr txBox="1"/>
          <p:nvPr/>
        </p:nvSpPr>
        <p:spPr>
          <a:xfrm>
            <a:off x="4602988" y="5429567"/>
            <a:ext cx="6191415" cy="1077218"/>
          </a:xfrm>
          <a:prstGeom prst="rect">
            <a:avLst/>
          </a:prstGeom>
          <a:noFill/>
        </p:spPr>
        <p:txBody>
          <a:bodyPr wrap="square" rtlCol="0">
            <a:spAutoFit/>
          </a:bodyPr>
          <a:lstStyle/>
          <a:p>
            <a:endParaRPr lang="en-US" sz="1600" dirty="0"/>
          </a:p>
          <a:p>
            <a:r>
              <a:rPr lang="en-US" sz="1600" dirty="0" smtClean="0">
                <a:effectLst>
                  <a:outerShdw blurRad="38100" dist="38100" dir="2700000" algn="tl">
                    <a:srgbClr val="000000">
                      <a:alpha val="43137"/>
                    </a:srgbClr>
                  </a:outerShdw>
                </a:effectLst>
                <a:cs typeface="Calibri" panose="020F0502020204030204" pitchFamily="34" charset="0"/>
              </a:rPr>
              <a:t>Norris, F. (2007).“IMPACT </a:t>
            </a:r>
            <a:r>
              <a:rPr lang="en-US" sz="1600" dirty="0">
                <a:effectLst>
                  <a:outerShdw blurRad="38100" dist="38100" dir="2700000" algn="tl">
                    <a:srgbClr val="000000">
                      <a:alpha val="43137"/>
                    </a:srgbClr>
                  </a:outerShdw>
                </a:effectLst>
                <a:cs typeface="Calibri" panose="020F0502020204030204" pitchFamily="34" charset="0"/>
              </a:rPr>
              <a:t>OF MASS SHOOTINGS ON SURVIVORS, FAMILIES, AND </a:t>
            </a:r>
            <a:r>
              <a:rPr lang="en-US" sz="1600" dirty="0" smtClean="0">
                <a:effectLst>
                  <a:outerShdw blurRad="38100" dist="38100" dir="2700000" algn="tl">
                    <a:srgbClr val="000000">
                      <a:alpha val="43137"/>
                    </a:srgbClr>
                  </a:outerShdw>
                </a:effectLst>
                <a:cs typeface="Calibri" panose="020F0502020204030204" pitchFamily="34" charset="0"/>
              </a:rPr>
              <a:t>COMMUNITIES”, PTSD Research Quarterly, Vol. 18, No. 3, 1-8. </a:t>
            </a:r>
            <a:endParaRPr lang="en-US" sz="1600" dirty="0">
              <a:effectLst>
                <a:outerShdw blurRad="38100" dist="38100" dir="2700000" algn="tl">
                  <a:srgbClr val="000000">
                    <a:alpha val="43137"/>
                  </a:srgbClr>
                </a:outerShdw>
              </a:effectLst>
              <a:cs typeface="Calibri" panose="020F0502020204030204" pitchFamily="34" charset="0"/>
            </a:endParaRPr>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113</a:t>
            </a:fld>
            <a:endParaRPr lang="en-US" sz="1200" dirty="0">
              <a:latin typeface="Times New Roman" pitchFamily="18" charset="0"/>
            </a:endParaRPr>
          </a:p>
        </p:txBody>
      </p:sp>
    </p:spTree>
    <p:extLst>
      <p:ext uri="{BB962C8B-B14F-4D97-AF65-F5344CB8AC3E}">
        <p14:creationId xmlns:p14="http://schemas.microsoft.com/office/powerpoint/2010/main" val="19416122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533" y="2697615"/>
            <a:ext cx="8144134" cy="1373070"/>
          </a:xfrm>
        </p:spPr>
        <p:txBody>
          <a:bodyPr/>
          <a:lstStyle/>
          <a:p>
            <a:pPr algn="l"/>
            <a:r>
              <a:rPr lang="en-US" sz="4000" dirty="0" smtClean="0">
                <a:cs typeface="Calibri" panose="020F0502020204030204" pitchFamily="34" charset="0"/>
              </a:rPr>
              <a:t>Approaches to                                            Behavioral Health Support</a:t>
            </a:r>
            <a:endParaRPr lang="en-US" sz="4000" dirty="0">
              <a:cs typeface="Calibri" panose="020F0502020204030204" pitchFamily="34" charset="0"/>
            </a:endParaRPr>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114</a:t>
            </a:fld>
            <a:endParaRPr lang="en-US" sz="1200" dirty="0">
              <a:latin typeface="Times New Roman" pitchFamily="18" charset="0"/>
            </a:endParaRPr>
          </a:p>
        </p:txBody>
      </p:sp>
    </p:spTree>
    <p:extLst>
      <p:ext uri="{BB962C8B-B14F-4D97-AF65-F5344CB8AC3E}">
        <p14:creationId xmlns:p14="http://schemas.microsoft.com/office/powerpoint/2010/main" val="19988982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Response:</a:t>
            </a:r>
            <a:br>
              <a:rPr lang="en-US" dirty="0" smtClean="0"/>
            </a:br>
            <a:r>
              <a:rPr lang="en-US" dirty="0" smtClean="0"/>
              <a:t>Support Locations</a:t>
            </a:r>
            <a:endParaRPr lang="en-US" dirty="0"/>
          </a:p>
        </p:txBody>
      </p:sp>
      <p:sp>
        <p:nvSpPr>
          <p:cNvPr id="3" name="Content Placeholder 2"/>
          <p:cNvSpPr>
            <a:spLocks noGrp="1"/>
          </p:cNvSpPr>
          <p:nvPr>
            <p:ph idx="1"/>
          </p:nvPr>
        </p:nvSpPr>
        <p:spPr>
          <a:xfrm>
            <a:off x="463752" y="2372968"/>
            <a:ext cx="9613861" cy="4106130"/>
          </a:xfrm>
        </p:spPr>
        <p:txBody>
          <a:bodyPr>
            <a:normAutofit lnSpcReduction="10000"/>
          </a:bodyPr>
          <a:lstStyle/>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Scene</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Hospitals/Field Hospitals</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 Assistance Centers</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Community Vigils</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Memorials</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Transitioning from Hospital to Home</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Responder organizations</a:t>
            </a:r>
          </a:p>
          <a:p>
            <a:pPr>
              <a:buClr>
                <a:srgbClr val="0070C0"/>
              </a:buClr>
              <a:buFont typeface="Wingdings" panose="05000000000000000000" pitchFamily="2" charset="2"/>
              <a:buChar char="§"/>
            </a:pPr>
            <a:r>
              <a:rPr lang="en-US" sz="3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Affected schools and businesses</a:t>
            </a:r>
          </a:p>
          <a:p>
            <a:endParaRPr lang="en-US" dirty="0"/>
          </a:p>
        </p:txBody>
      </p:sp>
      <p:pic>
        <p:nvPicPr>
          <p:cNvPr id="6146" name="Picture 2" descr="http://www.niot.org/sites/default/files/uploads/Aurora_cand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873" y="2372968"/>
            <a:ext cx="5096544" cy="28668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115</a:t>
            </a:fld>
            <a:endParaRPr lang="en-US" sz="1200" dirty="0">
              <a:latin typeface="Times New Roman" pitchFamily="18" charset="0"/>
            </a:endParaRPr>
          </a:p>
        </p:txBody>
      </p:sp>
    </p:spTree>
    <p:extLst>
      <p:ext uri="{BB962C8B-B14F-4D97-AF65-F5344CB8AC3E}">
        <p14:creationId xmlns:p14="http://schemas.microsoft.com/office/powerpoint/2010/main" val="385832159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8" y="781363"/>
            <a:ext cx="7070978" cy="1080938"/>
          </a:xfrm>
        </p:spPr>
        <p:txBody>
          <a:bodyPr>
            <a:normAutofit/>
          </a:bodyPr>
          <a:lstStyle/>
          <a:p>
            <a:r>
              <a:rPr lang="en-US" sz="4000" dirty="0" smtClean="0">
                <a:latin typeface="Calibri" panose="020F0502020204030204" pitchFamily="34" charset="0"/>
                <a:cs typeface="Calibri" panose="020F0502020204030204" pitchFamily="34" charset="0"/>
              </a:rPr>
              <a:t>Other Likely Support Functions</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0321" y="2576024"/>
            <a:ext cx="9392147" cy="3599316"/>
          </a:xfrm>
        </p:spPr>
        <p:txBody>
          <a:bodyPr/>
          <a:lstStyle/>
          <a:p>
            <a:pPr>
              <a:buClr>
                <a:srgbClr val="0070C0"/>
              </a:buClr>
              <a:buFont typeface="Wingdings" panose="05000000000000000000" pitchFamily="2" charset="2"/>
              <a:buChar char="§"/>
            </a:pPr>
            <a:endParaRPr lang="en-US" dirty="0"/>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Synchronize psychological support with Victim Service and other ICS functions</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Support death notification delivery </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Support recovery </a:t>
            </a:r>
            <a:r>
              <a:rPr lang="en-US" dirty="0">
                <a:effectLst>
                  <a:outerShdw blurRad="38100" dist="38100" dir="2700000" algn="tl">
                    <a:srgbClr val="000000">
                      <a:alpha val="43137"/>
                    </a:srgbClr>
                  </a:outerShdw>
                </a:effectLst>
              </a:rPr>
              <a:t>and victim identification </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Support release </a:t>
            </a:r>
            <a:r>
              <a:rPr lang="en-US" dirty="0">
                <a:effectLst>
                  <a:outerShdw blurRad="38100" dist="38100" dir="2700000" algn="tl">
                    <a:srgbClr val="000000">
                      <a:alpha val="43137"/>
                    </a:srgbClr>
                  </a:outerShdw>
                </a:effectLst>
              </a:rPr>
              <a:t>and disposition of remains (LE, ME/C) </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Assist with Ante-Mortem information </a:t>
            </a:r>
            <a:r>
              <a:rPr lang="en-US" dirty="0" smtClean="0">
                <a:effectLst>
                  <a:outerShdw blurRad="38100" dist="38100" dir="2700000" algn="tl">
                    <a:srgbClr val="000000">
                      <a:alpha val="43137"/>
                    </a:srgbClr>
                  </a:outerShdw>
                </a:effectLst>
              </a:rPr>
              <a:t>collection </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Support with return of personal effects</a:t>
            </a:r>
            <a:endParaRPr lang="en-US" dirty="0">
              <a:effectLst>
                <a:outerShdw blurRad="38100" dist="38100" dir="2700000" algn="tl">
                  <a:srgbClr val="000000">
                    <a:alpha val="43137"/>
                  </a:srgbClr>
                </a:outerShdw>
              </a:effectLst>
            </a:endParaRPr>
          </a:p>
          <a:p>
            <a:endParaRPr lang="en-US" dirty="0"/>
          </a:p>
          <a:p>
            <a:endParaRPr lang="en-US" dirty="0"/>
          </a:p>
        </p:txBody>
      </p:sp>
      <p:sp>
        <p:nvSpPr>
          <p:cNvPr id="4" name="TextBox 3"/>
          <p:cNvSpPr txBox="1"/>
          <p:nvPr/>
        </p:nvSpPr>
        <p:spPr>
          <a:xfrm>
            <a:off x="8181732" y="5740028"/>
            <a:ext cx="3235568" cy="584775"/>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Skolnick &amp; Roark, FBI Victim Services, 2013. </a:t>
            </a:r>
            <a:endParaRPr lang="en-US" sz="1600" dirty="0">
              <a:effectLst>
                <a:outerShdw blurRad="38100" dist="38100" dir="2700000" algn="tl">
                  <a:srgbClr val="000000">
                    <a:alpha val="43137"/>
                  </a:srgbClr>
                </a:outerShdw>
              </a:effectLst>
            </a:endParaRPr>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116</a:t>
            </a:fld>
            <a:endParaRPr lang="en-US" sz="1200" dirty="0">
              <a:latin typeface="Times New Roman" pitchFamily="18" charset="0"/>
            </a:endParaRPr>
          </a:p>
        </p:txBody>
      </p:sp>
    </p:spTree>
    <p:extLst>
      <p:ext uri="{BB962C8B-B14F-4D97-AF65-F5344CB8AC3E}">
        <p14:creationId xmlns:p14="http://schemas.microsoft.com/office/powerpoint/2010/main" val="8868156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Post-Incident Considerations [1]:</a:t>
            </a:r>
            <a:br>
              <a:rPr lang="en-US" dirty="0" smtClean="0"/>
            </a:br>
            <a:r>
              <a:rPr lang="en-US" dirty="0" smtClean="0"/>
              <a:t>VIP Visits </a:t>
            </a:r>
            <a:endParaRPr lang="en-US" dirty="0"/>
          </a:p>
        </p:txBody>
      </p:sp>
      <p:sp>
        <p:nvSpPr>
          <p:cNvPr id="3" name="Content Placeholder 2"/>
          <p:cNvSpPr>
            <a:spLocks noGrp="1"/>
          </p:cNvSpPr>
          <p:nvPr>
            <p:ph idx="1"/>
          </p:nvPr>
        </p:nvSpPr>
        <p:spPr>
          <a:xfrm>
            <a:off x="680321" y="2336873"/>
            <a:ext cx="6227255" cy="3599316"/>
          </a:xfrm>
        </p:spPr>
        <p:txBody>
          <a:bodyPr/>
          <a:lstStyle/>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Be prepared for VIP visits and all that this entails in the wake of the incident.</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VIPs are likely to attend memorials, funerals, meeting with family members, local officials and first responders.</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Such visits require a high degree of collaboration with state and federal agencies, and will be high-profile media events (often worldwide media coverage)</a:t>
            </a:r>
          </a:p>
          <a:p>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7629181" y="2138331"/>
            <a:ext cx="2794612" cy="3658501"/>
          </a:xfrm>
          <a:prstGeom prst="rect">
            <a:avLst/>
          </a:prstGeom>
          <a:ln w="19050">
            <a:solidFill>
              <a:schemeClr val="tx1"/>
            </a:solidFill>
          </a:ln>
        </p:spPr>
      </p:pic>
      <p:sp>
        <p:nvSpPr>
          <p:cNvPr id="5" name="TextBox 4"/>
          <p:cNvSpPr txBox="1"/>
          <p:nvPr/>
        </p:nvSpPr>
        <p:spPr>
          <a:xfrm>
            <a:off x="7629181" y="5936189"/>
            <a:ext cx="2923894"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Former President Clinton at Columbine High School.</a:t>
            </a:r>
            <a:endParaRPr lang="en-US" dirty="0">
              <a:effectLst>
                <a:outerShdw blurRad="38100" dist="38100" dir="2700000" algn="tl">
                  <a:srgbClr val="000000">
                    <a:alpha val="43137"/>
                  </a:srgbClr>
                </a:outerShdw>
              </a:effectLst>
            </a:endParaRPr>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117</a:t>
            </a:fld>
            <a:endParaRPr lang="en-US" sz="1200" dirty="0">
              <a:latin typeface="Times New Roman" pitchFamily="18" charset="0"/>
            </a:endParaRPr>
          </a:p>
        </p:txBody>
      </p:sp>
    </p:spTree>
    <p:extLst>
      <p:ext uri="{BB962C8B-B14F-4D97-AF65-F5344CB8AC3E}">
        <p14:creationId xmlns:p14="http://schemas.microsoft.com/office/powerpoint/2010/main" val="16565293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2"/>
            <a:ext cx="9613861" cy="4063927"/>
          </a:xfrm>
        </p:spPr>
        <p:txBody>
          <a:bodyPr>
            <a:normAutofit/>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In the immediate aftermath of a mass fatality, families and friends will frantically seek assistance.  </a:t>
            </a:r>
            <a:endParaRPr lang="en-US"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Family members will </a:t>
            </a:r>
            <a:r>
              <a:rPr lang="en-US" dirty="0">
                <a:effectLst>
                  <a:outerShdw blurRad="38100" dist="38100" dir="2700000" algn="tl">
                    <a:srgbClr val="000000">
                      <a:alpha val="43137"/>
                    </a:srgbClr>
                  </a:outerShdw>
                </a:effectLst>
              </a:rPr>
              <a:t>gravitate to where they believe they will find their loved one or where they believe they will find information about them.  </a:t>
            </a:r>
            <a:endParaRPr lang="en-US"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That </a:t>
            </a:r>
            <a:r>
              <a:rPr lang="en-US" dirty="0">
                <a:effectLst>
                  <a:outerShdw blurRad="38100" dist="38100" dir="2700000" algn="tl">
                    <a:srgbClr val="000000">
                      <a:alpha val="43137"/>
                    </a:srgbClr>
                  </a:outerShdw>
                </a:effectLst>
              </a:rPr>
              <a:t>translates to the incident site and to local hospitals (thinking their loved ones are injured and have been transported to the nearest hospital).  </a:t>
            </a:r>
            <a:endParaRPr lang="en-US"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This </a:t>
            </a:r>
            <a:r>
              <a:rPr lang="en-US" dirty="0">
                <a:effectLst>
                  <a:outerShdw blurRad="38100" dist="38100" dir="2700000" algn="tl">
                    <a:srgbClr val="000000">
                      <a:alpha val="43137"/>
                    </a:srgbClr>
                  </a:outerShdw>
                </a:effectLst>
              </a:rPr>
              <a:t>is why a center or centers to provide family assistance immediately is so important.</a:t>
            </a:r>
          </a:p>
          <a:p>
            <a:endParaRPr lang="en-US" dirty="0"/>
          </a:p>
        </p:txBody>
      </p:sp>
      <p:sp>
        <p:nvSpPr>
          <p:cNvPr id="4" name="Title 1"/>
          <p:cNvSpPr>
            <a:spLocks noGrp="1"/>
          </p:cNvSpPr>
          <p:nvPr>
            <p:ph type="title"/>
          </p:nvPr>
        </p:nvSpPr>
        <p:spPr>
          <a:xfrm>
            <a:off x="680321" y="753228"/>
            <a:ext cx="9613861" cy="1080938"/>
          </a:xfrm>
        </p:spPr>
        <p:txBody>
          <a:bodyPr/>
          <a:lstStyle/>
          <a:p>
            <a:r>
              <a:rPr lang="en-US" dirty="0" smtClean="0"/>
              <a:t>Post-Incident Considerations [2]: </a:t>
            </a:r>
            <a:br>
              <a:rPr lang="en-US" dirty="0" smtClean="0"/>
            </a:br>
            <a:r>
              <a:rPr lang="en-US" dirty="0" smtClean="0"/>
              <a:t>Family Assistance Centers </a:t>
            </a:r>
            <a:endParaRPr lang="en-US" dirty="0"/>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118</a:t>
            </a:fld>
            <a:endParaRPr lang="en-US" sz="1200" dirty="0">
              <a:latin typeface="Times New Roman" pitchFamily="18" charset="0"/>
            </a:endParaRPr>
          </a:p>
        </p:txBody>
      </p:sp>
    </p:spTree>
    <p:extLst>
      <p:ext uri="{BB962C8B-B14F-4D97-AF65-F5344CB8AC3E}">
        <p14:creationId xmlns:p14="http://schemas.microsoft.com/office/powerpoint/2010/main" val="28285064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427926"/>
            <a:ext cx="6535726" cy="3895755"/>
          </a:xfrm>
        </p:spPr>
        <p:txBody>
          <a:bodyPr>
            <a:normAutofit/>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The Medical Examiner/Coroner Office needs to be prepared to mobilize the appropriate resources to open a family assistance center in addition to managing the incident</a:t>
            </a:r>
            <a:r>
              <a:rPr lang="en-US" dirty="0" smtClean="0">
                <a:effectLst>
                  <a:outerShdw blurRad="38100" dist="38100" dir="2700000" algn="tl">
                    <a:srgbClr val="000000">
                      <a:alpha val="43137"/>
                    </a:srgbClr>
                  </a:outerShdw>
                </a:effectLst>
              </a:rPr>
              <a:t>.</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Hospitals </a:t>
            </a:r>
            <a:r>
              <a:rPr lang="en-US" dirty="0">
                <a:effectLst>
                  <a:outerShdw blurRad="38100" dist="38100" dir="2700000" algn="tl">
                    <a:srgbClr val="000000">
                      <a:alpha val="43137"/>
                    </a:srgbClr>
                  </a:outerShdw>
                </a:effectLst>
              </a:rPr>
              <a:t>will also need to be prepared to mobilize resources to assist families.  </a:t>
            </a:r>
            <a:endParaRPr lang="en-US"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If </a:t>
            </a:r>
            <a:r>
              <a:rPr lang="en-US" dirty="0">
                <a:effectLst>
                  <a:outerShdw blurRad="38100" dist="38100" dir="2700000" algn="tl">
                    <a:srgbClr val="000000">
                      <a:alpha val="43137"/>
                    </a:srgbClr>
                  </a:outerShdw>
                </a:effectLst>
              </a:rPr>
              <a:t>there are large numbers of missing people, even larger numbers of family members will arrive looking for loved ones and for information. </a:t>
            </a:r>
          </a:p>
          <a:p>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7836732" y="2336873"/>
            <a:ext cx="2457450" cy="3781425"/>
          </a:xfrm>
          <a:prstGeom prst="rect">
            <a:avLst/>
          </a:prstGeom>
          <a:ln w="19050">
            <a:solidFill>
              <a:schemeClr val="tx1"/>
            </a:solidFill>
          </a:ln>
        </p:spPr>
      </p:pic>
      <p:sp>
        <p:nvSpPr>
          <p:cNvPr id="6" name="Title 1"/>
          <p:cNvSpPr>
            <a:spLocks noGrp="1"/>
          </p:cNvSpPr>
          <p:nvPr>
            <p:ph type="title"/>
          </p:nvPr>
        </p:nvSpPr>
        <p:spPr/>
        <p:txBody>
          <a:bodyPr/>
          <a:lstStyle/>
          <a:p>
            <a:r>
              <a:rPr lang="en-US" dirty="0" smtClean="0"/>
              <a:t>Post-Incident Considerations [3]: </a:t>
            </a:r>
            <a:br>
              <a:rPr lang="en-US" dirty="0" smtClean="0"/>
            </a:br>
            <a:r>
              <a:rPr lang="en-US" dirty="0" smtClean="0"/>
              <a:t>Family Assistance Centers </a:t>
            </a:r>
            <a:endParaRPr lang="en-US" dirty="0"/>
          </a:p>
        </p:txBody>
      </p:sp>
      <p:sp>
        <p:nvSpPr>
          <p:cNvPr id="7"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119</a:t>
            </a:fld>
            <a:endParaRPr lang="en-US" sz="1200" dirty="0">
              <a:latin typeface="Times New Roman" pitchFamily="18" charset="0"/>
            </a:endParaRPr>
          </a:p>
        </p:txBody>
      </p:sp>
    </p:spTree>
    <p:extLst>
      <p:ext uri="{BB962C8B-B14F-4D97-AF65-F5344CB8AC3E}">
        <p14:creationId xmlns:p14="http://schemas.microsoft.com/office/powerpoint/2010/main" val="157177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64" y="705102"/>
            <a:ext cx="4757915" cy="1080938"/>
          </a:xfrm>
        </p:spPr>
        <p:txBody>
          <a:bodyPr/>
          <a:lstStyle/>
          <a:p>
            <a:r>
              <a:rPr lang="en-US" dirty="0" smtClean="0"/>
              <a:t>Norway: 22 </a:t>
            </a:r>
            <a:r>
              <a:rPr lang="en-US" dirty="0"/>
              <a:t>July 2011</a:t>
            </a:r>
          </a:p>
        </p:txBody>
      </p:sp>
      <p:sp>
        <p:nvSpPr>
          <p:cNvPr id="3" name="Content Placeholder 2"/>
          <p:cNvSpPr>
            <a:spLocks noGrp="1"/>
          </p:cNvSpPr>
          <p:nvPr>
            <p:ph idx="1"/>
          </p:nvPr>
        </p:nvSpPr>
        <p:spPr>
          <a:xfrm>
            <a:off x="415627" y="1999988"/>
            <a:ext cx="8692279" cy="3599316"/>
          </a:xfrm>
        </p:spPr>
        <p:txBody>
          <a:bodyPr>
            <a:noAutofit/>
          </a:bodyPr>
          <a:lstStyle/>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On the morning of July 22, 2011, a bomb made of fertilizer and fuel placed in a parked car detonated in the government section of Oslo, Norway.</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The explosion killed eight people and injured at least 209 people, twelve of them </a:t>
            </a:r>
            <a:r>
              <a:rPr lang="en-US" sz="2200" dirty="0" smtClean="0">
                <a:effectLst>
                  <a:outerShdw blurRad="38100" dist="38100" dir="2700000" algn="tl">
                    <a:srgbClr val="000000">
                      <a:alpha val="43137"/>
                    </a:srgbClr>
                  </a:outerShdw>
                </a:effectLst>
                <a:cs typeface="Calibri" panose="020F0502020204030204" pitchFamily="34" charset="0"/>
              </a:rPr>
              <a:t>seriously.</a:t>
            </a:r>
          </a:p>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The </a:t>
            </a:r>
            <a:r>
              <a:rPr lang="en-US" sz="2200" dirty="0">
                <a:effectLst>
                  <a:outerShdw blurRad="38100" dist="38100" dir="2700000" algn="tl">
                    <a:srgbClr val="000000">
                      <a:alpha val="43137"/>
                    </a:srgbClr>
                  </a:outerShdw>
                </a:effectLst>
                <a:cs typeface="Calibri" panose="020F0502020204030204" pitchFamily="34" charset="0"/>
              </a:rPr>
              <a:t>second attack occurred less than two hours later at a </a:t>
            </a:r>
            <a:r>
              <a:rPr lang="en-US" sz="2200" dirty="0" smtClean="0">
                <a:effectLst>
                  <a:outerShdw blurRad="38100" dist="38100" dir="2700000" algn="tl">
                    <a:srgbClr val="000000">
                      <a:alpha val="43137"/>
                    </a:srgbClr>
                  </a:outerShdw>
                </a:effectLst>
                <a:cs typeface="Calibri" panose="020F0502020204030204" pitchFamily="34" charset="0"/>
              </a:rPr>
              <a:t>youth summer </a:t>
            </a:r>
            <a:r>
              <a:rPr lang="en-US" sz="2200" dirty="0">
                <a:effectLst>
                  <a:outerShdw blurRad="38100" dist="38100" dir="2700000" algn="tl">
                    <a:srgbClr val="000000">
                      <a:alpha val="43137"/>
                    </a:srgbClr>
                  </a:outerShdw>
                </a:effectLst>
                <a:cs typeface="Calibri" panose="020F0502020204030204" pitchFamily="34" charset="0"/>
              </a:rPr>
              <a:t>camp on the island of </a:t>
            </a:r>
            <a:r>
              <a:rPr lang="en-US" sz="2200" dirty="0" smtClean="0">
                <a:effectLst>
                  <a:outerShdw blurRad="38100" dist="38100" dir="2700000" algn="tl">
                    <a:srgbClr val="000000">
                      <a:alpha val="43137"/>
                    </a:srgbClr>
                  </a:outerShdw>
                </a:effectLst>
                <a:cs typeface="Calibri" panose="020F0502020204030204" pitchFamily="34" charset="0"/>
              </a:rPr>
              <a:t>Utøya.</a:t>
            </a:r>
            <a:r>
              <a:rPr lang="en-US" sz="2200" dirty="0">
                <a:effectLst>
                  <a:outerShdw blurRad="38100" dist="38100" dir="2700000" algn="tl">
                    <a:srgbClr val="000000">
                      <a:alpha val="43137"/>
                    </a:srgbClr>
                  </a:outerShdw>
                </a:effectLst>
                <a:cs typeface="Calibri" panose="020F0502020204030204" pitchFamily="34" charset="0"/>
              </a:rPr>
              <a:t> </a:t>
            </a:r>
            <a:r>
              <a:rPr lang="en-US" sz="2200" dirty="0" smtClean="0">
                <a:effectLst>
                  <a:outerShdw blurRad="38100" dist="38100" dir="2700000" algn="tl">
                    <a:srgbClr val="000000">
                      <a:alpha val="43137"/>
                    </a:srgbClr>
                  </a:outerShdw>
                </a:effectLst>
                <a:cs typeface="Calibri" panose="020F0502020204030204" pitchFamily="34" charset="0"/>
              </a:rPr>
              <a:t> </a:t>
            </a:r>
          </a:p>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A </a:t>
            </a:r>
            <a:r>
              <a:rPr lang="en-US" sz="2200" dirty="0">
                <a:effectLst>
                  <a:outerShdw blurRad="38100" dist="38100" dir="2700000" algn="tl">
                    <a:srgbClr val="000000">
                      <a:alpha val="43137"/>
                    </a:srgbClr>
                  </a:outerShdw>
                </a:effectLst>
                <a:cs typeface="Calibri" panose="020F0502020204030204" pitchFamily="34" charset="0"/>
              </a:rPr>
              <a:t>gunman dressed in a homemade police uniform and showing false </a:t>
            </a:r>
            <a:r>
              <a:rPr lang="en-US" sz="2200" dirty="0" smtClean="0">
                <a:effectLst>
                  <a:outerShdw blurRad="38100" dist="38100" dir="2700000" algn="tl">
                    <a:srgbClr val="000000">
                      <a:alpha val="43137"/>
                    </a:srgbClr>
                  </a:outerShdw>
                </a:effectLst>
                <a:cs typeface="Calibri" panose="020F0502020204030204" pitchFamily="34" charset="0"/>
              </a:rPr>
              <a:t>identification</a:t>
            </a:r>
            <a:r>
              <a:rPr lang="en-US" sz="2200" dirty="0">
                <a:effectLst>
                  <a:outerShdw blurRad="38100" dist="38100" dir="2700000" algn="tl">
                    <a:srgbClr val="000000">
                      <a:alpha val="43137"/>
                    </a:srgbClr>
                  </a:outerShdw>
                </a:effectLst>
                <a:cs typeface="Calibri" panose="020F0502020204030204" pitchFamily="34" charset="0"/>
              </a:rPr>
              <a:t> gained access to the island and subsequently opened fire at the participants, killing 69 of </a:t>
            </a:r>
            <a:r>
              <a:rPr lang="en-US" sz="2200" dirty="0" smtClean="0">
                <a:effectLst>
                  <a:outerShdw blurRad="38100" dist="38100" dir="2700000" algn="tl">
                    <a:srgbClr val="000000">
                      <a:alpha val="43137"/>
                    </a:srgbClr>
                  </a:outerShdw>
                </a:effectLst>
                <a:cs typeface="Calibri" panose="020F0502020204030204" pitchFamily="34" charset="0"/>
              </a:rPr>
              <a:t>them,</a:t>
            </a:r>
            <a:r>
              <a:rPr lang="en-US" sz="2200" dirty="0">
                <a:effectLst>
                  <a:outerShdw blurRad="38100" dist="38100" dir="2700000" algn="tl">
                    <a:srgbClr val="000000">
                      <a:alpha val="43137"/>
                    </a:srgbClr>
                  </a:outerShdw>
                </a:effectLst>
                <a:cs typeface="Calibri" panose="020F0502020204030204" pitchFamily="34" charset="0"/>
              </a:rPr>
              <a:t> and injuring at least </a:t>
            </a:r>
            <a:r>
              <a:rPr lang="en-US" sz="2200" dirty="0" smtClean="0">
                <a:effectLst>
                  <a:outerShdw blurRad="38100" dist="38100" dir="2700000" algn="tl">
                    <a:srgbClr val="000000">
                      <a:alpha val="43137"/>
                    </a:srgbClr>
                  </a:outerShdw>
                </a:effectLst>
                <a:cs typeface="Calibri" panose="020F0502020204030204" pitchFamily="34" charset="0"/>
              </a:rPr>
              <a:t>110. </a:t>
            </a:r>
          </a:p>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Among </a:t>
            </a:r>
            <a:r>
              <a:rPr lang="en-US" sz="2200" dirty="0">
                <a:effectLst>
                  <a:outerShdw blurRad="38100" dist="38100" dir="2700000" algn="tl">
                    <a:srgbClr val="000000">
                      <a:alpha val="43137"/>
                    </a:srgbClr>
                  </a:outerShdw>
                </a:effectLst>
                <a:cs typeface="Calibri" panose="020F0502020204030204" pitchFamily="34" charset="0"/>
              </a:rPr>
              <a:t>the dead were personal friends of Prime Minister Jens Stoltenberg and the stepbrother of Norway's crown </a:t>
            </a:r>
            <a:r>
              <a:rPr lang="en-US" sz="2200" dirty="0" smtClean="0">
                <a:effectLst>
                  <a:outerShdw blurRad="38100" dist="38100" dir="2700000" algn="tl">
                    <a:srgbClr val="000000">
                      <a:alpha val="43137"/>
                    </a:srgbClr>
                  </a:outerShdw>
                </a:effectLst>
                <a:cs typeface="Calibri" panose="020F0502020204030204" pitchFamily="34" charset="0"/>
              </a:rPr>
              <a:t>princess.</a:t>
            </a:r>
            <a:r>
              <a:rPr lang="en-US" sz="2200" dirty="0">
                <a:cs typeface="Calibri" panose="020F0502020204030204" pitchFamily="34" charset="0"/>
              </a:rPr>
              <a:t> </a:t>
            </a:r>
          </a:p>
        </p:txBody>
      </p:sp>
      <p:pic>
        <p:nvPicPr>
          <p:cNvPr id="2050" name="Picture 2" descr="http://upload.wikimedia.org/wikipedia/commons/thumb/8/82/Regjeringsbygget_22.7.2011.jpg/170px-Regjeringsbygget_22.7.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906" y="2151730"/>
            <a:ext cx="1985210" cy="265084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924" y="4212665"/>
            <a:ext cx="2263687" cy="2315135"/>
          </a:xfrm>
          <a:prstGeom prst="rect">
            <a:avLst/>
          </a:prstGeom>
          <a:ln w="19050">
            <a:solidFill>
              <a:schemeClr val="bg1"/>
            </a:solidFill>
          </a:ln>
        </p:spPr>
      </p:pic>
      <p:sp>
        <p:nvSpPr>
          <p:cNvPr id="7"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a:t>
            </a:fld>
            <a:endParaRPr lang="en-US" sz="1200" dirty="0">
              <a:latin typeface="Times New Roman" pitchFamily="18" charset="0"/>
            </a:endParaRPr>
          </a:p>
        </p:txBody>
      </p:sp>
    </p:spTree>
    <p:extLst>
      <p:ext uri="{BB962C8B-B14F-4D97-AF65-F5344CB8AC3E}">
        <p14:creationId xmlns:p14="http://schemas.microsoft.com/office/powerpoint/2010/main" val="4488657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557210"/>
            <a:ext cx="9613861" cy="3975792"/>
          </a:xfrm>
        </p:spPr>
        <p:txBody>
          <a:bodyPr>
            <a:normAutofit fontScale="92500" lnSpcReduction="10000"/>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Anticipate eight to 10 family members per potential victim requesting </a:t>
            </a:r>
            <a:r>
              <a:rPr lang="en-US" dirty="0" smtClean="0">
                <a:effectLst>
                  <a:outerShdw blurRad="38100" dist="38100" dir="2700000" algn="tl">
                    <a:srgbClr val="000000">
                      <a:alpha val="43137"/>
                    </a:srgbClr>
                  </a:outerShdw>
                </a:effectLst>
              </a:rPr>
              <a:t>assistance.</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“Family” </a:t>
            </a:r>
            <a:r>
              <a:rPr lang="en-US" dirty="0">
                <a:effectLst>
                  <a:outerShdw blurRad="38100" dist="38100" dir="2700000" algn="tl">
                    <a:srgbClr val="000000">
                      <a:alpha val="43137"/>
                    </a:srgbClr>
                  </a:outerShdw>
                </a:effectLst>
              </a:rPr>
              <a:t>should be defined broadly and include the many individuals that consider themselves to be the victim’s ‘family,’ even when the law does not formally recognize the relationship</a:t>
            </a:r>
            <a:r>
              <a:rPr lang="en-US" dirty="0" smtClean="0">
                <a:effectLst>
                  <a:outerShdw blurRad="38100" dist="38100" dir="2700000" algn="tl">
                    <a:srgbClr val="000000">
                      <a:alpha val="43137"/>
                    </a:srgbClr>
                  </a:outerShdw>
                </a:effectLst>
              </a:rPr>
              <a:t>.</a:t>
            </a:r>
          </a:p>
          <a:p>
            <a:pPr lvl="0">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Family </a:t>
            </a:r>
            <a:r>
              <a:rPr lang="en-US" dirty="0">
                <a:effectLst>
                  <a:outerShdw blurRad="38100" dist="38100" dir="2700000" algn="tl">
                    <a:srgbClr val="000000">
                      <a:alpha val="43137"/>
                    </a:srgbClr>
                  </a:outerShdw>
                </a:effectLst>
              </a:rPr>
              <a:t>members will begin to come to the incident site almost immediately.  The family assistance center—with at least basic services—needs to be open and operating within 24 hours at most.</a:t>
            </a:r>
          </a:p>
          <a:p>
            <a:pPr lvl="0">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FAC operations may be long-term.</a:t>
            </a:r>
          </a:p>
          <a:p>
            <a:pPr lvl="0">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Responding to a mass fatality incident can be overwhelming, leading to traumatic stress.  </a:t>
            </a:r>
            <a:r>
              <a:rPr lang="en-US" i="1" dirty="0">
                <a:effectLst>
                  <a:outerShdw blurRad="38100" dist="38100" dir="2700000" algn="tl">
                    <a:srgbClr val="000000">
                      <a:alpha val="43137"/>
                    </a:srgbClr>
                  </a:outerShdw>
                </a:effectLst>
              </a:rPr>
              <a:t>Support for responders is essential to monitoring and minimizing the impact.</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endParaRPr lang="en-US" dirty="0"/>
          </a:p>
        </p:txBody>
      </p:sp>
      <p:sp>
        <p:nvSpPr>
          <p:cNvPr id="4" name="Title 1"/>
          <p:cNvSpPr>
            <a:spLocks noGrp="1"/>
          </p:cNvSpPr>
          <p:nvPr>
            <p:ph type="title"/>
          </p:nvPr>
        </p:nvSpPr>
        <p:spPr/>
        <p:txBody>
          <a:bodyPr/>
          <a:lstStyle/>
          <a:p>
            <a:r>
              <a:rPr lang="en-US" dirty="0" smtClean="0"/>
              <a:t>Post-Incident Considerations [4]: </a:t>
            </a:r>
            <a:br>
              <a:rPr lang="en-US" dirty="0" smtClean="0"/>
            </a:br>
            <a:r>
              <a:rPr lang="en-US" dirty="0" smtClean="0"/>
              <a:t>Family Assistance Centers </a:t>
            </a:r>
            <a:endParaRPr lang="en-US" dirty="0"/>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120</a:t>
            </a:fld>
            <a:endParaRPr lang="en-US" sz="1200" dirty="0">
              <a:latin typeface="Times New Roman" pitchFamily="18" charset="0"/>
            </a:endParaRPr>
          </a:p>
        </p:txBody>
      </p:sp>
    </p:spTree>
    <p:extLst>
      <p:ext uri="{BB962C8B-B14F-4D97-AF65-F5344CB8AC3E}">
        <p14:creationId xmlns:p14="http://schemas.microsoft.com/office/powerpoint/2010/main" val="25460455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2"/>
            <a:ext cx="9613861" cy="4119011"/>
          </a:xfrm>
        </p:spPr>
        <p:txBody>
          <a:bodyPr>
            <a:normAutofit fontScale="92500" lnSpcReduction="20000"/>
          </a:bodyPr>
          <a:lstStyle/>
          <a:p>
            <a:pPr marL="0" lvl="0" indent="0">
              <a:buClr>
                <a:srgbClr val="0070C0"/>
              </a:buClr>
              <a:buNone/>
            </a:pPr>
            <a:r>
              <a:rPr lang="en-US" sz="2600" u="sng" dirty="0" smtClean="0">
                <a:effectLst>
                  <a:outerShdw blurRad="38100" dist="38100" dir="2700000" algn="tl">
                    <a:srgbClr val="000000">
                      <a:alpha val="43137"/>
                    </a:srgbClr>
                  </a:outerShdw>
                </a:effectLst>
              </a:rPr>
              <a:t>The purpose of the FAC is to</a:t>
            </a:r>
            <a:r>
              <a:rPr lang="en-US" sz="2600" dirty="0" smtClean="0">
                <a:effectLst>
                  <a:outerShdw blurRad="38100" dist="38100" dir="2700000" algn="tl">
                    <a:srgbClr val="000000">
                      <a:alpha val="43137"/>
                    </a:srgbClr>
                  </a:outerShdw>
                </a:effectLst>
              </a:rPr>
              <a:t>:</a:t>
            </a:r>
          </a:p>
          <a:p>
            <a:pPr marL="0" lvl="0" indent="0">
              <a:buClr>
                <a:srgbClr val="0070C0"/>
              </a:buClr>
              <a:buNone/>
            </a:pPr>
            <a:endParaRPr lang="en-US" sz="1200" dirty="0" smtClean="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Provide a private place for families to grieve.</a:t>
            </a:r>
          </a:p>
          <a:p>
            <a:pPr lvl="0">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Protect </a:t>
            </a:r>
            <a:r>
              <a:rPr lang="en-US" sz="2600" dirty="0">
                <a:effectLst>
                  <a:outerShdw blurRad="38100" dist="38100" dir="2700000" algn="tl">
                    <a:srgbClr val="000000">
                      <a:alpha val="43137"/>
                    </a:srgbClr>
                  </a:outerShdw>
                </a:effectLst>
              </a:rPr>
              <a:t>families from the media and curiosity seekers.</a:t>
            </a:r>
          </a:p>
          <a:p>
            <a:pPr lvl="0">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Facilitate </a:t>
            </a:r>
            <a:r>
              <a:rPr lang="en-US" sz="2600" dirty="0">
                <a:effectLst>
                  <a:outerShdw blurRad="38100" dist="38100" dir="2700000" algn="tl">
                    <a:srgbClr val="000000">
                      <a:alpha val="43137"/>
                    </a:srgbClr>
                  </a:outerShdw>
                </a:effectLst>
              </a:rPr>
              <a:t>information exchange between the ME/C Office and families so that families are kept informed and the ME/C Office can obtain information needed to assist in identifying the victims.</a:t>
            </a:r>
          </a:p>
          <a:p>
            <a:pPr lvl="0">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Address </a:t>
            </a:r>
            <a:r>
              <a:rPr lang="en-US" sz="2600" dirty="0">
                <a:effectLst>
                  <a:outerShdw blurRad="38100" dist="38100" dir="2700000" algn="tl">
                    <a:srgbClr val="000000">
                      <a:alpha val="43137"/>
                    </a:srgbClr>
                  </a:outerShdw>
                </a:effectLst>
              </a:rPr>
              <a:t>family needs (responding quickly and accurately to questions, concerns, and needs—psychological, spiritual, medical and logistical).</a:t>
            </a:r>
          </a:p>
          <a:p>
            <a:pPr lvl="0">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Provide </a:t>
            </a:r>
            <a:r>
              <a:rPr lang="en-US" sz="2600" dirty="0">
                <a:effectLst>
                  <a:outerShdw blurRad="38100" dist="38100" dir="2700000" algn="tl">
                    <a:srgbClr val="000000">
                      <a:alpha val="43137"/>
                    </a:srgbClr>
                  </a:outerShdw>
                </a:effectLst>
              </a:rPr>
              <a:t>death notifications and facilitate the processing of death certificates and the release of human remains for final disposition.</a:t>
            </a:r>
          </a:p>
          <a:p>
            <a:pPr>
              <a:buClr>
                <a:srgbClr val="0070C0"/>
              </a:buClr>
              <a:buFont typeface="Wingdings" panose="05000000000000000000" pitchFamily="2" charset="2"/>
              <a:buChar char="§"/>
            </a:pPr>
            <a:endParaRPr lang="en-US" dirty="0">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lstStyle/>
          <a:p>
            <a:r>
              <a:rPr lang="en-US" dirty="0" smtClean="0"/>
              <a:t>Post-Incident Considerations [5]: </a:t>
            </a:r>
            <a:br>
              <a:rPr lang="en-US" dirty="0" smtClean="0"/>
            </a:br>
            <a:r>
              <a:rPr lang="en-US" dirty="0" smtClean="0"/>
              <a:t>Family Assistance Centers </a:t>
            </a:r>
            <a:endParaRPr lang="en-US" dirty="0"/>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121</a:t>
            </a:fld>
            <a:endParaRPr lang="en-US" sz="1200" dirty="0">
              <a:latin typeface="Times New Roman" pitchFamily="18" charset="0"/>
            </a:endParaRPr>
          </a:p>
        </p:txBody>
      </p:sp>
    </p:spTree>
    <p:extLst>
      <p:ext uri="{BB962C8B-B14F-4D97-AF65-F5344CB8AC3E}">
        <p14:creationId xmlns:p14="http://schemas.microsoft.com/office/powerpoint/2010/main" val="856679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Assistance Centers:</a:t>
            </a:r>
            <a:br>
              <a:rPr lang="en-US" dirty="0" smtClean="0"/>
            </a:br>
            <a:r>
              <a:rPr lang="en-US" dirty="0" smtClean="0"/>
              <a:t>Scope of Services </a:t>
            </a:r>
            <a:endParaRPr lang="en-US" dirty="0"/>
          </a:p>
        </p:txBody>
      </p:sp>
      <p:sp>
        <p:nvSpPr>
          <p:cNvPr id="3" name="Content Placeholder 2"/>
          <p:cNvSpPr>
            <a:spLocks noGrp="1"/>
          </p:cNvSpPr>
          <p:nvPr>
            <p:ph idx="1"/>
          </p:nvPr>
        </p:nvSpPr>
        <p:spPr>
          <a:xfrm>
            <a:off x="680321" y="2093205"/>
            <a:ext cx="9613861" cy="4572000"/>
          </a:xfrm>
        </p:spPr>
        <p:txBody>
          <a:bodyPr>
            <a:normAutofit fontScale="77500" lnSpcReduction="20000"/>
          </a:bodyPr>
          <a:lstStyle/>
          <a:p>
            <a:pPr marL="0" lvl="0" indent="0">
              <a:buNone/>
            </a:pPr>
            <a:r>
              <a:rPr lang="en-US" sz="2600" dirty="0" smtClean="0"/>
              <a:t>There are many services provided at a FAC. Some require or benefit from behavioral health support:</a:t>
            </a:r>
          </a:p>
          <a:p>
            <a:pPr marL="0" lvl="0" indent="0">
              <a:buNone/>
            </a:pPr>
            <a:endParaRPr lang="en-US" sz="1100" dirty="0" smtClean="0"/>
          </a:p>
          <a:p>
            <a:pPr lvl="0">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Family Briefings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err="1">
                <a:effectLst>
                  <a:outerShdw blurRad="38100" dist="38100" dir="2700000" algn="tl">
                    <a:srgbClr val="000000">
                      <a:alpha val="43137"/>
                    </a:srgbClr>
                  </a:outerShdw>
                </a:effectLst>
              </a:rPr>
              <a:t>Antemortem</a:t>
            </a:r>
            <a:r>
              <a:rPr lang="en-US" sz="2600" dirty="0">
                <a:effectLst>
                  <a:outerShdw blurRad="38100" dist="38100" dir="2700000" algn="tl">
                    <a:srgbClr val="000000">
                      <a:alpha val="43137"/>
                    </a:srgbClr>
                  </a:outerShdw>
                </a:effectLst>
              </a:rPr>
              <a:t> Data Collection to assist in identifying </a:t>
            </a:r>
            <a:r>
              <a:rPr lang="en-US" sz="2600" dirty="0" smtClean="0">
                <a:effectLst>
                  <a:outerShdw blurRad="38100" dist="38100" dir="2700000" algn="tl">
                    <a:srgbClr val="000000">
                      <a:alpha val="43137"/>
                    </a:srgbClr>
                  </a:outerShdw>
                </a:effectLst>
              </a:rPr>
              <a:t>victims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Death </a:t>
            </a:r>
            <a:r>
              <a:rPr lang="en-US" sz="2600" dirty="0" smtClean="0">
                <a:effectLst>
                  <a:outerShdw blurRad="38100" dist="38100" dir="2700000" algn="tl">
                    <a:srgbClr val="000000">
                      <a:alpha val="43137"/>
                    </a:srgbClr>
                  </a:outerShdw>
                </a:effectLst>
              </a:rPr>
              <a:t>Notifications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Call </a:t>
            </a:r>
            <a:r>
              <a:rPr lang="en-US" sz="2600" dirty="0" smtClean="0">
                <a:effectLst>
                  <a:outerShdw blurRad="38100" dist="38100" dir="2700000" algn="tl">
                    <a:srgbClr val="000000">
                      <a:alpha val="43137"/>
                    </a:srgbClr>
                  </a:outerShdw>
                </a:effectLst>
              </a:rPr>
              <a:t>Center/Hotline</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Reception and Information </a:t>
            </a:r>
            <a:r>
              <a:rPr lang="en-US" sz="2600" dirty="0" smtClean="0">
                <a:effectLst>
                  <a:outerShdw blurRad="38100" dist="38100" dir="2700000" algn="tl">
                    <a:srgbClr val="000000">
                      <a:alpha val="43137"/>
                    </a:srgbClr>
                  </a:outerShdw>
                </a:effectLst>
              </a:rPr>
              <a:t>Desk</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Spiritual Care </a:t>
            </a:r>
            <a:r>
              <a:rPr lang="en-US" sz="2600" dirty="0" smtClean="0">
                <a:effectLst>
                  <a:outerShdw blurRad="38100" dist="38100" dir="2700000" algn="tl">
                    <a:srgbClr val="000000">
                      <a:alpha val="43137"/>
                    </a:srgbClr>
                  </a:outerShdw>
                </a:effectLst>
              </a:rPr>
              <a:t>Services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Mental Health </a:t>
            </a:r>
            <a:r>
              <a:rPr lang="en-US" sz="2600" dirty="0" smtClean="0">
                <a:effectLst>
                  <a:outerShdw blurRad="38100" dist="38100" dir="2700000" algn="tl">
                    <a:srgbClr val="000000">
                      <a:alpha val="43137"/>
                    </a:srgbClr>
                  </a:outerShdw>
                </a:effectLst>
              </a:rPr>
              <a:t>Services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Medical/First Aid </a:t>
            </a:r>
            <a:r>
              <a:rPr lang="en-US" sz="2600" dirty="0" smtClean="0">
                <a:effectLst>
                  <a:outerShdw blurRad="38100" dist="38100" dir="2700000" algn="tl">
                    <a:srgbClr val="000000">
                      <a:alpha val="43137"/>
                    </a:srgbClr>
                  </a:outerShdw>
                </a:effectLst>
              </a:rPr>
              <a:t>Services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Translation/Interpreter </a:t>
            </a:r>
            <a:r>
              <a:rPr lang="en-US" sz="2600" dirty="0" smtClean="0">
                <a:effectLst>
                  <a:outerShdw blurRad="38100" dist="38100" dir="2700000" algn="tl">
                    <a:srgbClr val="000000">
                      <a:alpha val="43137"/>
                    </a:srgbClr>
                  </a:outerShdw>
                </a:effectLst>
              </a:rPr>
              <a:t>Services</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Child </a:t>
            </a:r>
            <a:r>
              <a:rPr lang="en-US" sz="2600" dirty="0" smtClean="0">
                <a:effectLst>
                  <a:outerShdw blurRad="38100" dist="38100" dir="2700000" algn="tl">
                    <a:srgbClr val="000000">
                      <a:alpha val="43137"/>
                    </a:srgbClr>
                  </a:outerShdw>
                </a:effectLst>
              </a:rPr>
              <a:t>care</a:t>
            </a:r>
            <a:endParaRPr lang="en-US" sz="2600" dirty="0">
              <a:effectLst>
                <a:outerShdw blurRad="38100" dist="38100" dir="2700000" algn="tl">
                  <a:srgbClr val="000000">
                    <a:alpha val="43137"/>
                  </a:srgbClr>
                </a:outerShdw>
              </a:effectLst>
            </a:endParaRPr>
          </a:p>
          <a:p>
            <a:pPr lvl="0">
              <a:buClr>
                <a:srgbClr val="0070C0"/>
              </a:buClr>
              <a:buFont typeface="Wingdings" panose="05000000000000000000" pitchFamily="2" charset="2"/>
              <a:buChar char="§"/>
            </a:pPr>
            <a:r>
              <a:rPr lang="en-US" sz="2600" dirty="0">
                <a:effectLst>
                  <a:outerShdw blurRad="38100" dist="38100" dir="2700000" algn="tl">
                    <a:srgbClr val="000000">
                      <a:alpha val="43137"/>
                    </a:srgbClr>
                  </a:outerShdw>
                </a:effectLst>
              </a:rPr>
              <a:t>Food </a:t>
            </a:r>
            <a:r>
              <a:rPr lang="en-US" sz="2600" dirty="0" smtClean="0">
                <a:effectLst>
                  <a:outerShdw blurRad="38100" dist="38100" dir="2700000" algn="tl">
                    <a:srgbClr val="000000">
                      <a:alpha val="43137"/>
                    </a:srgbClr>
                  </a:outerShdw>
                </a:effectLst>
              </a:rPr>
              <a:t>Services</a:t>
            </a:r>
            <a:endParaRPr lang="en-US" sz="2600" dirty="0">
              <a:effectLst>
                <a:outerShdw blurRad="38100" dist="38100" dir="2700000" algn="tl">
                  <a:srgbClr val="000000">
                    <a:alpha val="43137"/>
                  </a:srgbClr>
                </a:outerShdw>
              </a:effectLst>
            </a:endParaRPr>
          </a:p>
          <a:p>
            <a:endParaRPr lang="en-US" dirty="0"/>
          </a:p>
        </p:txBody>
      </p:sp>
      <p:pic>
        <p:nvPicPr>
          <p:cNvPr id="18434" name="Picture 2" descr="https://encrypted-tbn3.gstatic.com/images?q=tbn:ANd9GcQnVKBjlTUVHJzGGqzrwvg6JKER9OvhjmuB47dI4Wer60xFHvxP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669" y="3309936"/>
            <a:ext cx="3595081" cy="23923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20669" y="5829300"/>
            <a:ext cx="3595081" cy="584775"/>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Therapy Dogs are frequently part of the mix of </a:t>
            </a:r>
            <a:r>
              <a:rPr lang="en-US" sz="1600" dirty="0" err="1" smtClean="0">
                <a:effectLst>
                  <a:outerShdw blurRad="38100" dist="38100" dir="2700000" algn="tl">
                    <a:srgbClr val="000000">
                      <a:alpha val="43137"/>
                    </a:srgbClr>
                  </a:outerShdw>
                </a:effectLst>
              </a:rPr>
              <a:t>resourses</a:t>
            </a:r>
            <a:r>
              <a:rPr lang="en-US" sz="1600" dirty="0" smtClean="0">
                <a:effectLst>
                  <a:outerShdw blurRad="38100" dist="38100" dir="2700000" algn="tl">
                    <a:srgbClr val="000000">
                      <a:alpha val="43137"/>
                    </a:srgbClr>
                  </a:outerShdw>
                </a:effectLst>
              </a:rPr>
              <a:t> at the FAC.</a:t>
            </a:r>
            <a:endParaRPr lang="en-US" sz="1600" dirty="0">
              <a:effectLst>
                <a:outerShdw blurRad="38100" dist="38100" dir="2700000" algn="tl">
                  <a:srgbClr val="000000">
                    <a:alpha val="43137"/>
                  </a:srgbClr>
                </a:outerShdw>
              </a:effectLst>
            </a:endParaRPr>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122</a:t>
            </a:fld>
            <a:endParaRPr lang="en-US" sz="1200" dirty="0">
              <a:latin typeface="Times New Roman" pitchFamily="18" charset="0"/>
            </a:endParaRPr>
          </a:p>
        </p:txBody>
      </p:sp>
    </p:spTree>
    <p:extLst>
      <p:ext uri="{BB962C8B-B14F-4D97-AF65-F5344CB8AC3E}">
        <p14:creationId xmlns:p14="http://schemas.microsoft.com/office/powerpoint/2010/main" val="12357070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69" y="773404"/>
            <a:ext cx="9613861" cy="1080938"/>
          </a:xfrm>
        </p:spPr>
        <p:txBody>
          <a:bodyPr>
            <a:normAutofit/>
          </a:bodyPr>
          <a:lstStyle/>
          <a:p>
            <a:r>
              <a:rPr lang="en-US" sz="4000" dirty="0" smtClean="0">
                <a:latin typeface="Calibri" panose="020F0502020204030204" pitchFamily="34" charset="0"/>
                <a:cs typeface="Calibri" panose="020F0502020204030204" pitchFamily="34" charset="0"/>
              </a:rPr>
              <a:t>Challenges to Human Service Response</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4727" y="2632294"/>
            <a:ext cx="9613861" cy="3599316"/>
          </a:xfrm>
          <a:ln>
            <a:noFill/>
          </a:ln>
        </p:spPr>
        <p:txBody>
          <a:bodyPr/>
          <a:lstStyle/>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Spontaneous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volunteers / agency responders </a:t>
            </a:r>
            <a:endPar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Identifying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locations to support initial convergence to scene </a:t>
            </a: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Family/Victim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management </a:t>
            </a:r>
          </a:p>
          <a:p>
            <a:pPr>
              <a:buClr>
                <a:srgbClr val="0070C0"/>
              </a:buClr>
              <a:buFont typeface="Wingdings" panose="05000000000000000000" pitchFamily="2" charset="2"/>
              <a:buChar cha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Personal effects management </a:t>
            </a:r>
          </a:p>
          <a:p>
            <a:pPr>
              <a:buClr>
                <a:srgbClr val="0070C0"/>
              </a:buClr>
              <a:buFont typeface="Wingdings" panose="05000000000000000000" pitchFamily="2" charset="2"/>
              <a:buChar cha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Interagency collaboration/communication </a:t>
            </a:r>
          </a:p>
          <a:p>
            <a:pPr>
              <a:buClr>
                <a:srgbClr val="0070C0"/>
              </a:buClr>
              <a:buFont typeface="Wingdings" panose="05000000000000000000" pitchFamily="2" charset="2"/>
              <a:buChar cha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Coordination and dissemination of information </a:t>
            </a:r>
          </a:p>
          <a:p>
            <a:endParaRPr lang="en-US" dirty="0"/>
          </a:p>
        </p:txBody>
      </p:sp>
      <p:sp>
        <p:nvSpPr>
          <p:cNvPr id="4" name="TextBox 3"/>
          <p:cNvSpPr txBox="1"/>
          <p:nvPr/>
        </p:nvSpPr>
        <p:spPr>
          <a:xfrm>
            <a:off x="6284299" y="6010101"/>
            <a:ext cx="4951827"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Skolnick &amp; Roark, FBI Victim Services, 2013. </a:t>
            </a:r>
            <a:endParaRPr lang="en-US" sz="1600" dirty="0">
              <a:effectLst>
                <a:outerShdw blurRad="38100" dist="38100" dir="2700000" algn="tl">
                  <a:srgbClr val="000000">
                    <a:alpha val="43137"/>
                  </a:srgbClr>
                </a:outerShdw>
              </a:effectLst>
            </a:endParaRPr>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123</a:t>
            </a:fld>
            <a:endParaRPr lang="en-US" sz="1200" dirty="0">
              <a:latin typeface="Times New Roman" pitchFamily="18" charset="0"/>
            </a:endParaRPr>
          </a:p>
        </p:txBody>
      </p:sp>
    </p:spTree>
    <p:extLst>
      <p:ext uri="{BB962C8B-B14F-4D97-AF65-F5344CB8AC3E}">
        <p14:creationId xmlns:p14="http://schemas.microsoft.com/office/powerpoint/2010/main" val="27667512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Behavioral Health Responder</a:t>
            </a:r>
            <a:endParaRPr lang="en-US" dirty="0"/>
          </a:p>
        </p:txBody>
      </p:sp>
      <p:sp>
        <p:nvSpPr>
          <p:cNvPr id="3" name="Content Placeholder 2"/>
          <p:cNvSpPr>
            <a:spLocks noGrp="1"/>
          </p:cNvSpPr>
          <p:nvPr>
            <p:ph idx="1"/>
          </p:nvPr>
        </p:nvSpPr>
        <p:spPr>
          <a:xfrm>
            <a:off x="680321" y="2336872"/>
            <a:ext cx="7054604" cy="4163079"/>
          </a:xfrm>
        </p:spPr>
        <p:txBody>
          <a:bodyPr>
            <a:normAutofit/>
          </a:bodyPr>
          <a:lstStyle/>
          <a:p>
            <a:pPr>
              <a:buClr>
                <a:srgbClr val="0070C0"/>
              </a:buClr>
              <a:buFont typeface="Wingdings" pitchFamily="2" charset="2"/>
              <a:buChar char="§"/>
            </a:pPr>
            <a:r>
              <a:rPr lang="en-US" dirty="0" smtClean="0"/>
              <a:t>Provide psychological and emotional support to:</a:t>
            </a:r>
          </a:p>
          <a:p>
            <a:pPr lvl="1">
              <a:buClr>
                <a:srgbClr val="0070C0"/>
              </a:buClr>
              <a:buFont typeface="Wingdings" pitchFamily="2" charset="2"/>
              <a:buChar char="§"/>
            </a:pPr>
            <a:r>
              <a:rPr lang="en-US" dirty="0" smtClean="0"/>
              <a:t>Victims</a:t>
            </a:r>
          </a:p>
          <a:p>
            <a:pPr lvl="1">
              <a:buClr>
                <a:srgbClr val="0070C0"/>
              </a:buClr>
              <a:buFont typeface="Wingdings" pitchFamily="2" charset="2"/>
              <a:buChar char="§"/>
            </a:pPr>
            <a:r>
              <a:rPr lang="en-US" dirty="0" smtClean="0"/>
              <a:t>Survivors</a:t>
            </a:r>
          </a:p>
          <a:p>
            <a:pPr lvl="1">
              <a:buClr>
                <a:srgbClr val="0070C0"/>
              </a:buClr>
              <a:buFont typeface="Wingdings" pitchFamily="2" charset="2"/>
              <a:buChar char="§"/>
            </a:pPr>
            <a:r>
              <a:rPr lang="en-US" dirty="0" smtClean="0"/>
              <a:t>Responders (including Victim Service workers, others)</a:t>
            </a:r>
          </a:p>
          <a:p>
            <a:pPr lvl="1">
              <a:buClr>
                <a:srgbClr val="0070C0"/>
              </a:buClr>
              <a:buFont typeface="Wingdings" pitchFamily="2" charset="2"/>
              <a:buChar char="§"/>
            </a:pPr>
            <a:r>
              <a:rPr lang="en-US" dirty="0" smtClean="0"/>
              <a:t>Identify individuals in need of acute mental health intervention</a:t>
            </a:r>
          </a:p>
          <a:p>
            <a:pPr>
              <a:buClr>
                <a:srgbClr val="0070C0"/>
              </a:buClr>
              <a:buFont typeface="Wingdings" pitchFamily="2" charset="2"/>
              <a:buChar char="§"/>
            </a:pPr>
            <a:r>
              <a:rPr lang="en-US" dirty="0" smtClean="0"/>
              <a:t>Refer those who may benefit from traditional/ongoing mental health assistance</a:t>
            </a:r>
          </a:p>
          <a:p>
            <a:pPr>
              <a:buClr>
                <a:srgbClr val="0070C0"/>
              </a:buClr>
              <a:buFont typeface="Wingdings" pitchFamily="2" charset="2"/>
              <a:buChar char="§"/>
            </a:pPr>
            <a:r>
              <a:rPr lang="en-US" dirty="0" smtClean="0"/>
              <a:t>Connect those in need with resources (ex: National Disaster Distress Helpline)  </a:t>
            </a:r>
            <a:endParaRPr lang="en-US" dirty="0"/>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124</a:t>
            </a:fld>
            <a:endParaRPr lang="en-US" sz="1200" dirty="0">
              <a:latin typeface="Times New Roman" pitchFamily="18" charset="0"/>
            </a:endParaRPr>
          </a:p>
        </p:txBody>
      </p:sp>
      <p:pic>
        <p:nvPicPr>
          <p:cNvPr id="21506" name="Picture 2" descr="http://www.samhsa.gov/site_images/widgetGraphics/distresshelp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486" y="2821577"/>
            <a:ext cx="3180394"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300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8319299" cy="1080938"/>
          </a:xfrm>
        </p:spPr>
        <p:txBody>
          <a:bodyPr>
            <a:noAutofit/>
          </a:bodyPr>
          <a:lstStyle/>
          <a:p>
            <a:r>
              <a:rPr lang="en-US" sz="4000" dirty="0" smtClean="0">
                <a:latin typeface="Calibri" panose="020F0502020204030204" pitchFamily="34" charset="0"/>
                <a:cs typeface="Calibri" panose="020F0502020204030204" pitchFamily="34" charset="0"/>
              </a:rPr>
              <a:t>Lessons Learned:</a:t>
            </a:r>
            <a:br>
              <a:rPr lang="en-US" sz="4000" dirty="0" smtClean="0">
                <a:latin typeface="Calibri" panose="020F0502020204030204" pitchFamily="34" charset="0"/>
                <a:cs typeface="Calibri" panose="020F0502020204030204" pitchFamily="34" charset="0"/>
              </a:rPr>
            </a:br>
            <a:r>
              <a:rPr lang="en-US" sz="4000" dirty="0" smtClean="0">
                <a:latin typeface="Calibri" panose="020F0502020204030204" pitchFamily="34" charset="0"/>
                <a:cs typeface="Calibri" panose="020F0502020204030204" pitchFamily="34" charset="0"/>
              </a:rPr>
              <a:t>Delivery of Mental Health Services [1]</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4750" y="2393144"/>
            <a:ext cx="9963478" cy="3599316"/>
          </a:xfrm>
        </p:spPr>
        <p:txBody>
          <a:bodyPr>
            <a:noAutofit/>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cs typeface="Calibri" panose="020F0502020204030204" pitchFamily="34" charset="0"/>
              </a:rPr>
              <a:t>Mental health planners should proceed carefully, however, as the ubiquity of counseling offers in the immediate aftermath of </a:t>
            </a:r>
            <a:r>
              <a:rPr lang="en-US" dirty="0" smtClean="0">
                <a:effectLst>
                  <a:outerShdw blurRad="38100" dist="38100" dir="2700000" algn="tl">
                    <a:srgbClr val="000000">
                      <a:alpha val="43137"/>
                    </a:srgbClr>
                  </a:outerShdw>
                </a:effectLst>
                <a:cs typeface="Calibri" panose="020F0502020204030204" pitchFamily="34" charset="0"/>
              </a:rPr>
              <a:t>these events </a:t>
            </a:r>
            <a:r>
              <a:rPr lang="en-US" dirty="0">
                <a:effectLst>
                  <a:outerShdw blurRad="38100" dist="38100" dir="2700000" algn="tl">
                    <a:srgbClr val="000000">
                      <a:alpha val="43137"/>
                    </a:srgbClr>
                  </a:outerShdw>
                </a:effectLst>
                <a:cs typeface="Calibri" panose="020F0502020204030204" pitchFamily="34" charset="0"/>
              </a:rPr>
              <a:t>was often resented. </a:t>
            </a:r>
            <a:endParaRPr lang="en-US" dirty="0" smtClean="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cs typeface="Calibri" panose="020F0502020204030204" pitchFamily="34" charset="0"/>
              </a:rPr>
              <a:t>Local </a:t>
            </a:r>
            <a:r>
              <a:rPr lang="en-US" dirty="0">
                <a:effectLst>
                  <a:outerShdw blurRad="38100" dist="38100" dir="2700000" algn="tl">
                    <a:srgbClr val="000000">
                      <a:alpha val="43137"/>
                    </a:srgbClr>
                  </a:outerShdw>
                </a:effectLst>
                <a:cs typeface="Calibri" panose="020F0502020204030204" pitchFamily="34" charset="0"/>
              </a:rPr>
              <a:t>involvement and control are paramount. </a:t>
            </a:r>
            <a:endParaRPr lang="en-US" dirty="0" smtClean="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cs typeface="Calibri" panose="020F0502020204030204" pitchFamily="34" charset="0"/>
              </a:rPr>
              <a:t>At less severe levels of exposure, the impacts of mass shootings extend far beyond the primary victims to encompass the community, whether that is a workplace, neighborhood, school, or campus. </a:t>
            </a:r>
            <a:endParaRPr lang="en-US" dirty="0" smtClean="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cs typeface="Calibri" panose="020F0502020204030204" pitchFamily="34" charset="0"/>
              </a:rPr>
              <a:t>Community </a:t>
            </a:r>
            <a:r>
              <a:rPr lang="en-US" dirty="0">
                <a:effectLst>
                  <a:outerShdw blurRad="38100" dist="38100" dir="2700000" algn="tl">
                    <a:srgbClr val="000000">
                      <a:alpha val="43137"/>
                    </a:srgbClr>
                  </a:outerShdw>
                </a:effectLst>
                <a:cs typeface="Calibri" panose="020F0502020204030204" pitchFamily="34" charset="0"/>
              </a:rPr>
              <a:t>members resent the media </a:t>
            </a:r>
            <a:r>
              <a:rPr lang="en-US" dirty="0" smtClean="0">
                <a:effectLst>
                  <a:outerShdw blurRad="38100" dist="38100" dir="2700000" algn="tl">
                    <a:srgbClr val="000000">
                      <a:alpha val="43137"/>
                    </a:srgbClr>
                  </a:outerShdw>
                </a:effectLst>
                <a:cs typeface="Calibri" panose="020F0502020204030204" pitchFamily="34" charset="0"/>
              </a:rPr>
              <a:t>intrusion and </a:t>
            </a:r>
            <a:r>
              <a:rPr lang="en-US" dirty="0">
                <a:effectLst>
                  <a:outerShdw blurRad="38100" dist="38100" dir="2700000" algn="tl">
                    <a:srgbClr val="000000">
                      <a:alpha val="43137"/>
                    </a:srgbClr>
                  </a:outerShdw>
                </a:effectLst>
                <a:cs typeface="Calibri" panose="020F0502020204030204" pitchFamily="34" charset="0"/>
              </a:rPr>
              <a:t>the convergence of outsiders. </a:t>
            </a:r>
          </a:p>
        </p:txBody>
      </p:sp>
      <p:sp>
        <p:nvSpPr>
          <p:cNvPr id="4" name="TextBox 3"/>
          <p:cNvSpPr txBox="1"/>
          <p:nvPr/>
        </p:nvSpPr>
        <p:spPr>
          <a:xfrm>
            <a:off x="7757889" y="5669294"/>
            <a:ext cx="2783111" cy="584775"/>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Skolnick &amp; Roark, FBI Victim Services, 2013. </a:t>
            </a:r>
            <a:endParaRPr lang="en-US" sz="1600" dirty="0">
              <a:effectLst>
                <a:outerShdw blurRad="38100" dist="38100" dir="2700000" algn="tl">
                  <a:srgbClr val="000000">
                    <a:alpha val="43137"/>
                  </a:srgbClr>
                </a:outerShdw>
              </a:effectLst>
            </a:endParaRPr>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125</a:t>
            </a:fld>
            <a:endParaRPr lang="en-US" sz="1200" dirty="0">
              <a:latin typeface="Times New Roman" pitchFamily="18" charset="0"/>
            </a:endParaRPr>
          </a:p>
        </p:txBody>
      </p:sp>
    </p:spTree>
    <p:extLst>
      <p:ext uri="{BB962C8B-B14F-4D97-AF65-F5344CB8AC3E}">
        <p14:creationId xmlns:p14="http://schemas.microsoft.com/office/powerpoint/2010/main" val="13457657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
            </a:r>
            <a:br>
              <a:rPr lang="en-US" u="sng" dirty="0"/>
            </a:br>
            <a:endParaRPr lang="en-US" dirty="0"/>
          </a:p>
        </p:txBody>
      </p:sp>
      <p:sp>
        <p:nvSpPr>
          <p:cNvPr id="3" name="Content Placeholder 2"/>
          <p:cNvSpPr>
            <a:spLocks noGrp="1"/>
          </p:cNvSpPr>
          <p:nvPr>
            <p:ph idx="1"/>
          </p:nvPr>
        </p:nvSpPr>
        <p:spPr>
          <a:xfrm>
            <a:off x="680321" y="2614497"/>
            <a:ext cx="9613861" cy="3599316"/>
          </a:xfrm>
        </p:spPr>
        <p:txBody>
          <a:bodyPr>
            <a:normAutofit/>
          </a:bodyPr>
          <a:lstStyle/>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Immediately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following traumatic events children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families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benefit from “psychological first aid.” </a:t>
            </a:r>
            <a:endPar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Calm reassurance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basic education about trauma response,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community assistance can help families feel safer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in control of their lives</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 </a:t>
            </a:r>
            <a:r>
              <a:rPr lang="en-US" sz="28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Psychotherapy is intended to create change, disaster behavioral health intervention is intended to prevent change and move people back toward baseline functioning.</a:t>
            </a:r>
            <a:endPar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itle 1"/>
          <p:cNvSpPr txBox="1">
            <a:spLocks/>
          </p:cNvSpPr>
          <p:nvPr/>
        </p:nvSpPr>
        <p:spPr>
          <a:xfrm>
            <a:off x="680322" y="753228"/>
            <a:ext cx="8268806"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000" dirty="0" smtClean="0">
                <a:latin typeface="Calibri" panose="020F0502020204030204" pitchFamily="34" charset="0"/>
                <a:cs typeface="Calibri" panose="020F0502020204030204" pitchFamily="34" charset="0"/>
              </a:rPr>
              <a:t>Lessons Learned:</a:t>
            </a:r>
            <a:br>
              <a:rPr lang="en-US" sz="4000" dirty="0" smtClean="0">
                <a:latin typeface="Calibri" panose="020F0502020204030204" pitchFamily="34" charset="0"/>
                <a:cs typeface="Calibri" panose="020F0502020204030204" pitchFamily="34" charset="0"/>
              </a:rPr>
            </a:br>
            <a:r>
              <a:rPr lang="en-US" sz="4000" dirty="0" smtClean="0">
                <a:latin typeface="Calibri" panose="020F0502020204030204" pitchFamily="34" charset="0"/>
                <a:cs typeface="Calibri" panose="020F0502020204030204" pitchFamily="34" charset="0"/>
              </a:rPr>
              <a:t>Delivery of Mental Health Services [2]</a:t>
            </a:r>
            <a:endParaRPr lang="en-US" sz="4000" dirty="0">
              <a:latin typeface="Calibri" panose="020F0502020204030204" pitchFamily="34" charset="0"/>
              <a:cs typeface="Calibri" panose="020F0502020204030204" pitchFamily="34" charset="0"/>
            </a:endParaRPr>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126</a:t>
            </a:fld>
            <a:endParaRPr lang="en-US" sz="1200" dirty="0">
              <a:latin typeface="Times New Roman" pitchFamily="18" charset="0"/>
            </a:endParaRPr>
          </a:p>
        </p:txBody>
      </p:sp>
    </p:spTree>
    <p:extLst>
      <p:ext uri="{BB962C8B-B14F-4D97-AF65-F5344CB8AC3E}">
        <p14:creationId xmlns:p14="http://schemas.microsoft.com/office/powerpoint/2010/main" val="15498312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72" y="2278866"/>
            <a:ext cx="9613861" cy="3822576"/>
          </a:xfrm>
        </p:spPr>
        <p:txBody>
          <a:bodyPr>
            <a:normAutofit fontScale="92500" lnSpcReduction="20000"/>
          </a:bodyPr>
          <a:lstStyle/>
          <a:p>
            <a:pPr marL="0" indent="0">
              <a:buNone/>
            </a:pPr>
            <a:r>
              <a:rPr lang="en-US" sz="2600" u="sng" dirty="0" smtClean="0">
                <a:effectLst>
                  <a:outerShdw blurRad="38100" dist="38100" dir="2700000" algn="tl">
                    <a:srgbClr val="000000">
                      <a:alpha val="43137"/>
                    </a:srgbClr>
                  </a:outerShdw>
                </a:effectLst>
              </a:rPr>
              <a:t>Important concepts</a:t>
            </a:r>
            <a:r>
              <a:rPr lang="en-US" sz="2600" dirty="0" smtClean="0">
                <a:effectLst>
                  <a:outerShdw blurRad="38100" dist="38100" dir="2700000" algn="tl">
                    <a:srgbClr val="000000">
                      <a:alpha val="43137"/>
                    </a:srgbClr>
                  </a:outerShdw>
                </a:effectLst>
              </a:rPr>
              <a:t>:</a:t>
            </a:r>
          </a:p>
          <a:p>
            <a:pPr marL="0" indent="0">
              <a:buNone/>
            </a:pPr>
            <a:endParaRPr lang="en-US" sz="1100"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Stay in your own lane.</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Understand the value of “compassionate presence.”</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Know your own limits; practice good self-care and active stress management.</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Maintain a clear reporting and supervisory structure.</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Take care not to foster dependence on counselors; Involvement will be time-limited.</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Be prepared to partner with many disciplines (i.e.- Clergy, Therapy Dog handlers, Funeral Directors, etc.)</a:t>
            </a:r>
          </a:p>
          <a:p>
            <a:pPr>
              <a:buClr>
                <a:srgbClr val="0070C0"/>
              </a:buClr>
              <a:buFont typeface="Wingdings" panose="05000000000000000000" pitchFamily="2" charset="2"/>
              <a:buChar char="§"/>
            </a:pPr>
            <a:endParaRPr lang="en-US" sz="2600" dirty="0" smtClean="0">
              <a:effectLst>
                <a:outerShdw blurRad="38100" dist="38100" dir="2700000" algn="tl">
                  <a:srgbClr val="000000">
                    <a:alpha val="43137"/>
                  </a:srgbClr>
                </a:outerShdw>
              </a:effectLst>
            </a:endParaRPr>
          </a:p>
          <a:p>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000" dirty="0" smtClean="0">
                <a:latin typeface="Calibri" panose="020F0502020204030204" pitchFamily="34" charset="0"/>
                <a:cs typeface="Calibri" panose="020F0502020204030204" pitchFamily="34" charset="0"/>
              </a:rPr>
              <a:t>Lessons Learned:</a:t>
            </a:r>
            <a:br>
              <a:rPr lang="en-US" sz="4000" dirty="0" smtClean="0">
                <a:latin typeface="Calibri" panose="020F0502020204030204" pitchFamily="34" charset="0"/>
                <a:cs typeface="Calibri" panose="020F0502020204030204" pitchFamily="34" charset="0"/>
              </a:rPr>
            </a:br>
            <a:r>
              <a:rPr lang="en-US" sz="4000" dirty="0" smtClean="0">
                <a:latin typeface="Calibri" panose="020F0502020204030204" pitchFamily="34" charset="0"/>
                <a:cs typeface="Calibri" panose="020F0502020204030204" pitchFamily="34" charset="0"/>
              </a:rPr>
              <a:t>Delivery of Mental Health Services [3]</a:t>
            </a:r>
            <a:endParaRPr lang="en-US" sz="4000" dirty="0">
              <a:latin typeface="Calibri" panose="020F0502020204030204" pitchFamily="34" charset="0"/>
              <a:cs typeface="Calibri" panose="020F0502020204030204" pitchFamily="34" charset="0"/>
            </a:endParaRPr>
          </a:p>
        </p:txBody>
      </p:sp>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127</a:t>
            </a:fld>
            <a:endParaRPr lang="en-US" sz="1200" dirty="0">
              <a:latin typeface="Times New Roman" pitchFamily="18" charset="0"/>
            </a:endParaRPr>
          </a:p>
        </p:txBody>
      </p:sp>
    </p:spTree>
    <p:extLst>
      <p:ext uri="{BB962C8B-B14F-4D97-AF65-F5344CB8AC3E}">
        <p14:creationId xmlns:p14="http://schemas.microsoft.com/office/powerpoint/2010/main" val="170543104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457" y="552411"/>
            <a:ext cx="4796130" cy="1468582"/>
          </a:xfrm>
        </p:spPr>
        <p:txBody>
          <a:bodyPr>
            <a:normAutofit/>
          </a:bodyPr>
          <a:lstStyle/>
          <a:p>
            <a:r>
              <a:rPr lang="en-US" sz="4000" dirty="0" smtClean="0">
                <a:cs typeface="Calibri" panose="020F0502020204030204" pitchFamily="34" charset="0"/>
              </a:rPr>
              <a:t>Conclusion</a:t>
            </a:r>
            <a:endParaRPr lang="en-US" sz="4000" dirty="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9227688"/>
              </p:ext>
            </p:extLst>
          </p:nvPr>
        </p:nvGraphicFramePr>
        <p:xfrm>
          <a:off x="540363" y="2945837"/>
          <a:ext cx="6279538" cy="1950720"/>
        </p:xfrm>
        <a:graphic>
          <a:graphicData uri="http://schemas.openxmlformats.org/drawingml/2006/table">
            <a:tbl>
              <a:tblPr/>
              <a:tblGrid>
                <a:gridCol w="6279538"/>
              </a:tblGrid>
              <a:tr h="1706880">
                <a:tc>
                  <a:txBody>
                    <a:bodyPr/>
                    <a:lstStyle/>
                    <a:p>
                      <a:pPr algn="l"/>
                      <a:r>
                        <a:rPr lang="en-US" sz="3200" b="0" u="none" strike="noStrike" dirty="0">
                          <a:solidFill>
                            <a:schemeClr val="tx1"/>
                          </a:solidFill>
                          <a:effectLst>
                            <a:outerShdw blurRad="38100" dist="38100" dir="2700000" algn="tl">
                              <a:srgbClr val="000000">
                                <a:alpha val="43137"/>
                              </a:srgbClr>
                            </a:outerShdw>
                          </a:effectLst>
                          <a:latin typeface="Trebuchet MS" panose="020B0603020202020204" pitchFamily="34" charset="0"/>
                        </a:rPr>
                        <a:t>Violence</a:t>
                      </a:r>
                      <a:r>
                        <a:rPr lang="en-US" sz="3200" u="none" strike="noStrike" dirty="0">
                          <a:solidFill>
                            <a:schemeClr val="tx1"/>
                          </a:solidFill>
                          <a:effectLst>
                            <a:outerShdw blurRad="38100" dist="38100" dir="2700000" algn="tl">
                              <a:srgbClr val="000000">
                                <a:alpha val="43137"/>
                              </a:srgbClr>
                            </a:outerShdw>
                          </a:effectLst>
                          <a:latin typeface="Trebuchet MS" panose="020B0603020202020204" pitchFamily="34" charset="0"/>
                        </a:rPr>
                        <a:t> is an admission that one's ideas and goals cannot prevail on their own merits</a:t>
                      </a:r>
                      <a:r>
                        <a:rPr lang="en-US" sz="3200" u="none" strike="noStrike" dirty="0" smtClean="0">
                          <a:solidFill>
                            <a:schemeClr val="tx1"/>
                          </a:solidFill>
                          <a:effectLst>
                            <a:outerShdw blurRad="38100" dist="38100" dir="2700000" algn="tl">
                              <a:srgbClr val="000000">
                                <a:alpha val="43137"/>
                              </a:srgbClr>
                            </a:outerShdw>
                          </a:effectLst>
                          <a:latin typeface="Trebuchet MS" panose="020B0603020202020204" pitchFamily="34" charset="0"/>
                        </a:rPr>
                        <a:t>.</a:t>
                      </a:r>
                    </a:p>
                    <a:p>
                      <a:pPr algn="ctr"/>
                      <a:endParaRPr lang="en-US" sz="800" u="none" strike="noStrike" dirty="0" smtClean="0">
                        <a:solidFill>
                          <a:schemeClr val="tx1"/>
                        </a:solidFill>
                        <a:effectLst>
                          <a:outerShdw blurRad="38100" dist="38100" dir="2700000" algn="tl">
                            <a:srgbClr val="000000">
                              <a:alpha val="43137"/>
                            </a:srgbClr>
                          </a:outerShdw>
                        </a:effectLst>
                        <a:latin typeface="Trebuchet MS" panose="020B0603020202020204" pitchFamily="34" charset="0"/>
                      </a:endParaRPr>
                    </a:p>
                    <a:p>
                      <a:pPr algn="r"/>
                      <a:r>
                        <a:rPr lang="en-US" sz="2400" i="1" u="none" strike="noStrike" dirty="0" smtClean="0">
                          <a:solidFill>
                            <a:schemeClr val="tx1"/>
                          </a:solidFill>
                          <a:effectLst>
                            <a:outerShdw blurRad="38100" dist="38100" dir="2700000" algn="tl">
                              <a:srgbClr val="000000">
                                <a:alpha val="43137"/>
                              </a:srgbClr>
                            </a:outerShdw>
                          </a:effectLst>
                          <a:latin typeface="Trebuchet MS" panose="020B0603020202020204" pitchFamily="34" charset="0"/>
                        </a:rPr>
                        <a:t>-Edward Kennedy</a:t>
                      </a:r>
                      <a:endParaRPr lang="en-US" sz="2400" i="1" dirty="0">
                        <a:solidFill>
                          <a:schemeClr val="tx1"/>
                        </a:solidFill>
                        <a:effectLst>
                          <a:outerShdw blurRad="38100" dist="38100" dir="2700000" algn="tl">
                            <a:srgbClr val="000000">
                              <a:alpha val="43137"/>
                            </a:srgbClr>
                          </a:outerShdw>
                        </a:effectLst>
                        <a:latin typeface="Trebuchet MS" panose="020B0603020202020204" pitchFamily="34" charset="0"/>
                      </a:endParaRPr>
                    </a:p>
                  </a:txBody>
                  <a:tcPr marL="0" marR="0" marT="0" marB="0">
                    <a:lnL>
                      <a:noFill/>
                    </a:lnL>
                    <a:lnR>
                      <a:noFill/>
                    </a:lnR>
                    <a:lnT>
                      <a:noFill/>
                    </a:lnT>
                    <a:lnB>
                      <a:noFill/>
                    </a:lnB>
                  </a:tcPr>
                </a:tc>
              </a:tr>
            </a:tbl>
          </a:graphicData>
        </a:graphic>
      </p:graphicFrame>
      <p:pic>
        <p:nvPicPr>
          <p:cNvPr id="20482" name="Picture 2" descr="https://encrypted-tbn3.gstatic.com/images?q=tbn:ANd9GcROQ6CGRDjpmdG0NdgQ53COEjEcPu58ZatwlM3LahVU6iGhQQw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970" y="3055937"/>
            <a:ext cx="3911729" cy="257016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128</a:t>
            </a:fld>
            <a:endParaRPr lang="en-US" sz="1200" dirty="0">
              <a:latin typeface="Times New Roman" pitchFamily="18" charset="0"/>
            </a:endParaRPr>
          </a:p>
        </p:txBody>
      </p:sp>
    </p:spTree>
    <p:extLst>
      <p:ext uri="{BB962C8B-B14F-4D97-AF65-F5344CB8AC3E}">
        <p14:creationId xmlns:p14="http://schemas.microsoft.com/office/powerpoint/2010/main" val="4826430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7817" y="2565267"/>
            <a:ext cx="8144134" cy="1373070"/>
          </a:xfrm>
        </p:spPr>
        <p:txBody>
          <a:bodyPr/>
          <a:lstStyle/>
          <a:p>
            <a:pPr algn="l"/>
            <a:r>
              <a:rPr lang="en-US" dirty="0" smtClean="0"/>
              <a:t>Table Top Exercise</a:t>
            </a:r>
            <a:endParaRPr lang="en-US" dirty="0"/>
          </a:p>
        </p:txBody>
      </p:sp>
      <p:sp>
        <p:nvSpPr>
          <p:cNvPr id="6" name="TextBox 5"/>
          <p:cNvSpPr txBox="1"/>
          <p:nvPr/>
        </p:nvSpPr>
        <p:spPr>
          <a:xfrm>
            <a:off x="601578" y="4523874"/>
            <a:ext cx="6497053" cy="1384995"/>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Please refer to exercise packet and follow facilitator’s instructions. Thank you.</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168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2212781" cy="1080938"/>
          </a:xfrm>
        </p:spPr>
        <p:txBody>
          <a:bodyPr>
            <a:normAutofit/>
          </a:bodyPr>
          <a:lstStyle/>
          <a:p>
            <a:r>
              <a:rPr lang="en-US" sz="5400" dirty="0" smtClean="0">
                <a:cs typeface="Calibri" panose="020F0502020204030204" pitchFamily="34" charset="0"/>
              </a:rPr>
              <a:t>Video</a:t>
            </a:r>
            <a:endParaRPr lang="en-US" sz="5400" dirty="0">
              <a:cs typeface="Calibri" panose="020F0502020204030204" pitchFamily="34" charset="0"/>
            </a:endParaRPr>
          </a:p>
        </p:txBody>
      </p:sp>
      <p:sp>
        <p:nvSpPr>
          <p:cNvPr id="3" name="Content Placeholder 2"/>
          <p:cNvSpPr>
            <a:spLocks noGrp="1"/>
          </p:cNvSpPr>
          <p:nvPr>
            <p:ph idx="1"/>
          </p:nvPr>
        </p:nvSpPr>
        <p:spPr>
          <a:xfrm>
            <a:off x="905173" y="2201173"/>
            <a:ext cx="9613861" cy="3599316"/>
          </a:xfrm>
        </p:spPr>
        <p:txBody>
          <a:bodyPr>
            <a:normAutofit/>
          </a:bodyPr>
          <a:lstStyle/>
          <a:p>
            <a:pPr marL="0" indent="0" algn="ctr">
              <a:buNone/>
            </a:pPr>
            <a:r>
              <a:rPr lang="en-US" sz="4000" dirty="0" smtClean="0">
                <a:effectLst>
                  <a:outerShdw blurRad="38100" dist="38100" dir="2700000" algn="tl">
                    <a:srgbClr val="000000">
                      <a:alpha val="43137"/>
                    </a:srgbClr>
                  </a:outerShdw>
                </a:effectLst>
                <a:cs typeface="Calibri" panose="020F0502020204030204" pitchFamily="34" charset="0"/>
              </a:rPr>
              <a:t>Text Messages from Hell</a:t>
            </a:r>
            <a:endParaRPr lang="en-US" sz="4000" dirty="0">
              <a:effectLst>
                <a:outerShdw blurRad="38100" dist="38100" dir="2700000" algn="tl">
                  <a:srgbClr val="000000">
                    <a:alpha val="43137"/>
                  </a:srgbClr>
                </a:outerShdw>
              </a:effectLst>
              <a:cs typeface="Calibri" panose="020F0502020204030204" pitchFamily="34" charset="0"/>
            </a:endParaRPr>
          </a:p>
        </p:txBody>
      </p:sp>
      <p:pic>
        <p:nvPicPr>
          <p:cNvPr id="6146" name="Picture 2" descr="https://encrypted-tbn2.gstatic.com/images?q=tbn:ANd9GcTLguhqZNW_919VBk0lL9WvF7YiAo3bISgmMTkdBb8P1f1te4PWpQ">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50" y="3003252"/>
            <a:ext cx="2686033" cy="3503523"/>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5" name="5-Point Star 4"/>
          <p:cNvSpPr/>
          <p:nvPr/>
        </p:nvSpPr>
        <p:spPr>
          <a:xfrm>
            <a:off x="10757095" y="753228"/>
            <a:ext cx="1237957" cy="1080938"/>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13</a:t>
            </a:fld>
            <a:endParaRPr lang="en-US" sz="1200" dirty="0">
              <a:latin typeface="Times New Roman" pitchFamily="18" charset="0"/>
            </a:endParaRPr>
          </a:p>
        </p:txBody>
      </p:sp>
    </p:spTree>
    <p:extLst>
      <p:ext uri="{BB962C8B-B14F-4D97-AF65-F5344CB8AC3E}">
        <p14:creationId xmlns:p14="http://schemas.microsoft.com/office/powerpoint/2010/main" val="210131399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1422" y="2543209"/>
            <a:ext cx="8144134" cy="1373070"/>
          </a:xfrm>
        </p:spPr>
        <p:txBody>
          <a:bodyPr/>
          <a:lstStyle/>
          <a:p>
            <a:pPr algn="l"/>
            <a:r>
              <a:rPr lang="en-US" dirty="0" smtClean="0"/>
              <a:t>For More Information</a:t>
            </a:r>
            <a:endParaRPr lang="en-US" dirty="0"/>
          </a:p>
        </p:txBody>
      </p:sp>
      <p:sp>
        <p:nvSpPr>
          <p:cNvPr id="5" name="Subtitle 4"/>
          <p:cNvSpPr>
            <a:spLocks noGrp="1"/>
          </p:cNvSpPr>
          <p:nvPr>
            <p:ph type="subTitle" idx="1"/>
          </p:nvPr>
        </p:nvSpPr>
        <p:spPr>
          <a:xfrm>
            <a:off x="680322" y="4588911"/>
            <a:ext cx="8144134" cy="1497096"/>
          </a:xfrm>
        </p:spPr>
        <p:txBody>
          <a:bodyPr>
            <a:normAutofit fontScale="92500" lnSpcReduction="10000"/>
          </a:bodyPr>
          <a:lstStyle/>
          <a:p>
            <a:pPr algn="l"/>
            <a:r>
              <a:rPr lang="en-US" sz="3800" dirty="0" smtClean="0">
                <a:effectLst>
                  <a:outerShdw blurRad="38100" dist="38100" dir="2700000" algn="tl">
                    <a:srgbClr val="000000">
                      <a:alpha val="43137"/>
                    </a:srgbClr>
                  </a:outerShdw>
                </a:effectLst>
              </a:rPr>
              <a:t>Behavioral Science Applications</a:t>
            </a:r>
          </a:p>
          <a:p>
            <a:pPr marL="457200" indent="-457200" algn="l">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rPr>
              <a:t>info@bsaonline.net</a:t>
            </a:r>
          </a:p>
          <a:p>
            <a:pPr marL="457200" indent="-457200" algn="l">
              <a:buClr>
                <a:srgbClr val="0070C0"/>
              </a:buClr>
              <a:buFont typeface="Wingdings" panose="05000000000000000000" pitchFamily="2" charset="2"/>
              <a:buChar char="§"/>
            </a:pPr>
            <a:r>
              <a:rPr lang="en-US" sz="2800" dirty="0" smtClean="0">
                <a:effectLst>
                  <a:outerShdw blurRad="38100" dist="38100" dir="2700000" algn="tl">
                    <a:srgbClr val="000000">
                      <a:alpha val="43137"/>
                    </a:srgbClr>
                  </a:outerShdw>
                </a:effectLst>
              </a:rPr>
              <a:t>+1.888.404.6177</a:t>
            </a:r>
            <a:endParaRPr lang="en-US" sz="2800" dirty="0">
              <a:effectLst>
                <a:outerShdw blurRad="38100" dist="38100" dir="2700000" algn="tl">
                  <a:srgbClr val="000000">
                    <a:alpha val="43137"/>
                  </a:srgbClr>
                </a:outerShdw>
              </a:effectLst>
            </a:endParaRPr>
          </a:p>
        </p:txBody>
      </p:sp>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130</a:t>
            </a:fld>
            <a:endParaRPr lang="en-US" sz="1200" dirty="0">
              <a:latin typeface="Times New Roman" pitchFamily="18" charset="0"/>
            </a:endParaRPr>
          </a:p>
        </p:txBody>
      </p:sp>
    </p:spTree>
    <p:extLst>
      <p:ext uri="{BB962C8B-B14F-4D97-AF65-F5344CB8AC3E}">
        <p14:creationId xmlns:p14="http://schemas.microsoft.com/office/powerpoint/2010/main" val="2171011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84" y="741196"/>
            <a:ext cx="9613861" cy="1080938"/>
          </a:xfrm>
        </p:spPr>
        <p:txBody>
          <a:bodyPr/>
          <a:lstStyle/>
          <a:p>
            <a:r>
              <a:rPr lang="en-US" dirty="0" smtClean="0"/>
              <a:t>Mass Shootings: </a:t>
            </a:r>
            <a:br>
              <a:rPr lang="en-US" dirty="0" smtClean="0"/>
            </a:br>
            <a:r>
              <a:rPr lang="en-US" dirty="0" smtClean="0"/>
              <a:t>Active Shooter Events (ASEs)</a:t>
            </a:r>
            <a:endParaRPr lang="en-US" dirty="0"/>
          </a:p>
        </p:txBody>
      </p:sp>
      <p:sp>
        <p:nvSpPr>
          <p:cNvPr id="5" name="TextBox 4"/>
          <p:cNvSpPr txBox="1"/>
          <p:nvPr/>
        </p:nvSpPr>
        <p:spPr>
          <a:xfrm>
            <a:off x="588497" y="5846544"/>
            <a:ext cx="10508567"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Data </a:t>
            </a:r>
            <a:r>
              <a:rPr lang="en-US" dirty="0">
                <a:effectLst>
                  <a:outerShdw blurRad="38100" dist="38100" dir="2700000" algn="tl">
                    <a:srgbClr val="000000">
                      <a:alpha val="43137"/>
                    </a:srgbClr>
                  </a:outerShdw>
                </a:effectLst>
              </a:rPr>
              <a:t>on </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active shooter events" (ASEs) between </a:t>
            </a:r>
            <a:r>
              <a:rPr lang="en-US" dirty="0" smtClean="0">
                <a:effectLst>
                  <a:outerShdw blurRad="38100" dist="38100" dir="2700000" algn="tl">
                    <a:srgbClr val="000000">
                      <a:alpha val="43137"/>
                    </a:srgbClr>
                  </a:outerShdw>
                </a:effectLst>
              </a:rPr>
              <a:t>1982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2012 </a:t>
            </a:r>
            <a:r>
              <a:rPr lang="en-US" dirty="0">
                <a:effectLst>
                  <a:outerShdw blurRad="38100" dist="38100" dir="2700000" algn="tl">
                    <a:srgbClr val="000000">
                      <a:alpha val="43137"/>
                    </a:srgbClr>
                  </a:outerShdw>
                </a:effectLst>
              </a:rPr>
              <a:t>in which the killer's primary motive appeared to be mass murder.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945" y="2111398"/>
            <a:ext cx="5569756" cy="3679526"/>
          </a:xfrm>
          <a:prstGeom prst="rect">
            <a:avLst/>
          </a:prstGeom>
          <a:ln w="22225">
            <a:solidFill>
              <a:schemeClr val="bg2"/>
            </a:solidFill>
          </a:ln>
        </p:spPr>
      </p:pic>
      <p:sp>
        <p:nvSpPr>
          <p:cNvPr id="6"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14</a:t>
            </a:fld>
            <a:endParaRPr lang="en-US" sz="1200" dirty="0">
              <a:latin typeface="Times New Roman" pitchFamily="18" charset="0"/>
            </a:endParaRPr>
          </a:p>
        </p:txBody>
      </p:sp>
    </p:spTree>
    <p:extLst>
      <p:ext uri="{BB962C8B-B14F-4D97-AF65-F5344CB8AC3E}">
        <p14:creationId xmlns:p14="http://schemas.microsoft.com/office/powerpoint/2010/main" val="75702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Ongoing Problem</a:t>
            </a:r>
            <a:endParaRPr lang="en-US" dirty="0"/>
          </a:p>
        </p:txBody>
      </p:sp>
      <p:sp>
        <p:nvSpPr>
          <p:cNvPr id="3" name="Content Placeholder 2"/>
          <p:cNvSpPr>
            <a:spLocks noGrp="1"/>
          </p:cNvSpPr>
          <p:nvPr>
            <p:ph idx="1"/>
          </p:nvPr>
        </p:nvSpPr>
        <p:spPr>
          <a:xfrm>
            <a:off x="4869455" y="2651667"/>
            <a:ext cx="5424727" cy="4033947"/>
          </a:xfrm>
        </p:spPr>
        <p:txBody>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cs typeface="Calibri" panose="020F0502020204030204" pitchFamily="34" charset="0"/>
              </a:rPr>
              <a:t>Between 2000 and 2008, the U.S. experienced an average of five mass shootings every year</a:t>
            </a:r>
            <a:r>
              <a:rPr lang="en-US" dirty="0" smtClean="0">
                <a:effectLst>
                  <a:outerShdw blurRad="38100" dist="38100" dir="2700000" algn="tl">
                    <a:srgbClr val="000000">
                      <a:alpha val="43137"/>
                    </a:srgbClr>
                  </a:outerShdw>
                </a:effectLst>
                <a:cs typeface="Calibri" panose="020F0502020204030204" pitchFamily="34" charset="0"/>
              </a:rPr>
              <a:t>.</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cs typeface="Calibri" panose="020F0502020204030204" pitchFamily="34" charset="0"/>
              </a:rPr>
              <a:t>From 2009 through 2012, the </a:t>
            </a:r>
            <a:r>
              <a:rPr lang="en-US" dirty="0">
                <a:effectLst>
                  <a:outerShdw blurRad="38100" dist="38100" dir="2700000" algn="tl">
                    <a:srgbClr val="000000">
                      <a:alpha val="43137"/>
                    </a:srgbClr>
                  </a:outerShdw>
                </a:effectLst>
                <a:cs typeface="Calibri" panose="020F0502020204030204" pitchFamily="34" charset="0"/>
              </a:rPr>
              <a:t>annual average </a:t>
            </a:r>
            <a:r>
              <a:rPr lang="en-US" dirty="0" smtClean="0">
                <a:effectLst>
                  <a:outerShdw blurRad="38100" dist="38100" dir="2700000" algn="tl">
                    <a:srgbClr val="000000">
                      <a:alpha val="43137"/>
                    </a:srgbClr>
                  </a:outerShdw>
                </a:effectLst>
                <a:cs typeface="Calibri" panose="020F0502020204030204" pitchFamily="34" charset="0"/>
              </a:rPr>
              <a:t>tripled.</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cs typeface="Calibri" panose="020F0502020204030204" pitchFamily="34" charset="0"/>
              </a:rPr>
              <a:t>From the Newtown, CT shooting in December 2012, up to AG Holder’s address, there had been another 13 mass shootings in the U.S.</a:t>
            </a:r>
            <a:endParaRPr lang="en-US" dirty="0">
              <a:effectLst>
                <a:outerShdw blurRad="38100" dist="38100" dir="2700000" algn="tl">
                  <a:srgbClr val="000000">
                    <a:alpha val="43137"/>
                  </a:srgbClr>
                </a:outerShdw>
              </a:effectLst>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50771" y="2651667"/>
            <a:ext cx="3850682" cy="2124958"/>
          </a:xfrm>
          <a:prstGeom prst="rect">
            <a:avLst/>
          </a:prstGeom>
          <a:ln w="19050">
            <a:solidFill>
              <a:schemeClr val="tx1"/>
            </a:solidFill>
          </a:ln>
        </p:spPr>
      </p:pic>
      <p:sp>
        <p:nvSpPr>
          <p:cNvPr id="5" name="TextBox 4"/>
          <p:cNvSpPr txBox="1"/>
          <p:nvPr/>
        </p:nvSpPr>
        <p:spPr>
          <a:xfrm>
            <a:off x="650771" y="4964538"/>
            <a:ext cx="3850682" cy="9233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cs typeface="Calibri" panose="020F0502020204030204" pitchFamily="34" charset="0"/>
              </a:rPr>
              <a:t>U.S. Attorney General Eric Holder addressing the IACP Conference in Philadelphia. Oct. 21, 2013</a:t>
            </a:r>
            <a:endParaRPr lang="en-US"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804007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966" y="298473"/>
            <a:ext cx="2189587" cy="3071503"/>
          </a:xfrm>
          <a:prstGeom prst="rect">
            <a:avLst/>
          </a:prstGeom>
          <a:ln w="25400">
            <a:solidFill>
              <a:srgbClr val="FF6600"/>
            </a:solidFill>
          </a:ln>
        </p:spPr>
      </p:pic>
      <p:sp>
        <p:nvSpPr>
          <p:cNvPr id="7" name="TextBox 6"/>
          <p:cNvSpPr txBox="1"/>
          <p:nvPr/>
        </p:nvSpPr>
        <p:spPr>
          <a:xfrm>
            <a:off x="1183642" y="3526105"/>
            <a:ext cx="1981200" cy="1200329"/>
          </a:xfrm>
          <a:prstGeom prst="rect">
            <a:avLst/>
          </a:prstGeom>
          <a:noFill/>
          <a:ln cmpd="dbl">
            <a:noFill/>
          </a:ln>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February 21</a:t>
            </a:r>
          </a:p>
          <a:p>
            <a:pPr algn="ctr"/>
            <a:r>
              <a:rPr lang="en-US" dirty="0">
                <a:effectLst>
                  <a:outerShdw blurRad="38100" dist="38100" dir="2700000" algn="tl">
                    <a:srgbClr val="000000">
                      <a:alpha val="43137"/>
                    </a:srgbClr>
                  </a:outerShdw>
                </a:effectLst>
                <a:latin typeface="Calibri" pitchFamily="34" charset="0"/>
                <a:cs typeface="Calibri" pitchFamily="34" charset="0"/>
              </a:rPr>
              <a:t>Norcross, GA</a:t>
            </a:r>
          </a:p>
          <a:p>
            <a:pPr algn="ctr"/>
            <a:r>
              <a:rPr lang="en-US" dirty="0">
                <a:effectLst>
                  <a:outerShdw blurRad="38100" dist="38100" dir="2700000" algn="tl">
                    <a:srgbClr val="000000">
                      <a:alpha val="43137"/>
                    </a:srgbClr>
                  </a:outerShdw>
                </a:effectLst>
                <a:latin typeface="Calibri" pitchFamily="34" charset="0"/>
                <a:cs typeface="Calibri" pitchFamily="34" charset="0"/>
              </a:rPr>
              <a:t>Health Spa</a:t>
            </a:r>
          </a:p>
          <a:p>
            <a:pPr algn="ctr"/>
            <a:r>
              <a:rPr lang="en-US" dirty="0">
                <a:effectLst>
                  <a:outerShdw blurRad="38100" dist="38100" dir="2700000" algn="tl">
                    <a:srgbClr val="000000">
                      <a:alpha val="43137"/>
                    </a:srgbClr>
                  </a:outerShdw>
                </a:effectLst>
                <a:latin typeface="Calibri" pitchFamily="34" charset="0"/>
                <a:cs typeface="Calibri" pitchFamily="34" charset="0"/>
              </a:rPr>
              <a:t>4 Killed, + Shooter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280" y="1013925"/>
            <a:ext cx="2215195" cy="3057334"/>
          </a:xfrm>
          <a:prstGeom prst="rect">
            <a:avLst/>
          </a:prstGeom>
          <a:ln w="25400">
            <a:solidFill>
              <a:srgbClr val="FF6600"/>
            </a:solidFill>
          </a:ln>
        </p:spPr>
      </p:pic>
      <p:sp>
        <p:nvSpPr>
          <p:cNvPr id="9" name="TextBox 8"/>
          <p:cNvSpPr txBox="1"/>
          <p:nvPr/>
        </p:nvSpPr>
        <p:spPr>
          <a:xfrm>
            <a:off x="4740650" y="4384578"/>
            <a:ext cx="2106885" cy="1200329"/>
          </a:xfrm>
          <a:prstGeom prst="rect">
            <a:avLst/>
          </a:prstGeom>
          <a:noFill/>
          <a:ln>
            <a:noFill/>
          </a:ln>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February 27 </a:t>
            </a:r>
            <a:r>
              <a:rPr lang="en-US" dirty="0">
                <a:effectLst>
                  <a:outerShdw blurRad="38100" dist="38100" dir="2700000" algn="tl">
                    <a:srgbClr val="000000">
                      <a:alpha val="43137"/>
                    </a:srgbClr>
                  </a:outerShdw>
                </a:effectLst>
                <a:latin typeface="Calibri" pitchFamily="34" charset="0"/>
                <a:cs typeface="Calibri" pitchFamily="34" charset="0"/>
              </a:rPr>
              <a:t>Chardon, OH</a:t>
            </a:r>
          </a:p>
          <a:p>
            <a:pPr algn="ctr"/>
            <a:r>
              <a:rPr lang="en-US" dirty="0">
                <a:effectLst>
                  <a:outerShdw blurRad="38100" dist="38100" dir="2700000" algn="tl">
                    <a:srgbClr val="000000">
                      <a:alpha val="43137"/>
                    </a:srgbClr>
                  </a:outerShdw>
                </a:effectLst>
                <a:latin typeface="Calibri" pitchFamily="34" charset="0"/>
                <a:cs typeface="Calibri" pitchFamily="34" charset="0"/>
              </a:rPr>
              <a:t>HS Cafeteria</a:t>
            </a:r>
          </a:p>
          <a:p>
            <a:pPr algn="ctr"/>
            <a:r>
              <a:rPr lang="en-US" dirty="0">
                <a:effectLst>
                  <a:outerShdw blurRad="38100" dist="38100" dir="2700000" algn="tl">
                    <a:srgbClr val="000000">
                      <a:alpha val="43137"/>
                    </a:srgbClr>
                  </a:outerShdw>
                </a:effectLst>
                <a:latin typeface="Calibri" pitchFamily="34" charset="0"/>
                <a:cs typeface="Calibri" pitchFamily="34" charset="0"/>
              </a:rPr>
              <a:t>3 Killed, 2 Injured</a:t>
            </a:r>
          </a:p>
        </p:txBody>
      </p:sp>
      <p:sp>
        <p:nvSpPr>
          <p:cNvPr id="10" name="TextBox 9"/>
          <p:cNvSpPr txBox="1"/>
          <p:nvPr/>
        </p:nvSpPr>
        <p:spPr>
          <a:xfrm>
            <a:off x="10518548" y="823276"/>
            <a:ext cx="1654649" cy="923330"/>
          </a:xfrm>
          <a:prstGeom prst="rect">
            <a:avLst/>
          </a:prstGeom>
          <a:noFill/>
        </p:spPr>
        <p:txBody>
          <a:bodyPr wrap="square" rtlCol="0">
            <a:spAutoFit/>
          </a:bodyPr>
          <a:lstStyle/>
          <a:p>
            <a:pPr algn="r"/>
            <a:r>
              <a:rPr lang="en-US" sz="5400" dirty="0">
                <a:solidFill>
                  <a:schemeClr val="bg2"/>
                </a:solidFill>
                <a:latin typeface="Calibri" pitchFamily="34" charset="0"/>
                <a:cs typeface="Calibri" pitchFamily="34" charset="0"/>
              </a:rPr>
              <a:t>2012</a:t>
            </a:r>
          </a:p>
        </p:txBody>
      </p:sp>
      <p:pic>
        <p:nvPicPr>
          <p:cNvPr id="11" name="Picture 6" descr="http://1.bp.blogspot.com/-adUsFpqEc38/T1t8mYR2oVI/AAAAAAAABHw/-tWDfilAVOk/s400/John-Shick-pych-ward-spr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891" y="1537498"/>
            <a:ext cx="2177100" cy="3080415"/>
          </a:xfrm>
          <a:prstGeom prst="rect">
            <a:avLst/>
          </a:prstGeom>
          <a:noFill/>
          <a:ln w="25400">
            <a:solidFill>
              <a:srgbClr val="FF6600"/>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077741" y="4791291"/>
            <a:ext cx="2057400" cy="1477328"/>
          </a:xfrm>
          <a:prstGeom prst="rect">
            <a:avLst/>
          </a:prstGeom>
          <a:noFill/>
          <a:ln>
            <a:noFill/>
          </a:ln>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March 8</a:t>
            </a:r>
          </a:p>
          <a:p>
            <a:pPr algn="ctr"/>
            <a:r>
              <a:rPr lang="en-US" dirty="0">
                <a:effectLst>
                  <a:outerShdw blurRad="38100" dist="38100" dir="2700000" algn="tl">
                    <a:srgbClr val="000000">
                      <a:alpha val="43137"/>
                    </a:srgbClr>
                  </a:outerShdw>
                </a:effectLst>
                <a:latin typeface="Calibri" pitchFamily="34" charset="0"/>
                <a:cs typeface="Calibri" pitchFamily="34" charset="0"/>
              </a:rPr>
              <a:t>Pittsburgh, PA</a:t>
            </a:r>
          </a:p>
          <a:p>
            <a:pPr algn="ctr"/>
            <a:r>
              <a:rPr lang="en-US" dirty="0">
                <a:effectLst>
                  <a:outerShdw blurRad="38100" dist="38100" dir="2700000" algn="tl">
                    <a:srgbClr val="000000">
                      <a:alpha val="43137"/>
                    </a:srgbClr>
                  </a:outerShdw>
                </a:effectLst>
                <a:latin typeface="Calibri" pitchFamily="34" charset="0"/>
                <a:cs typeface="Calibri" pitchFamily="34" charset="0"/>
              </a:rPr>
              <a:t>Psychiatric Hospital</a:t>
            </a:r>
          </a:p>
          <a:p>
            <a:pPr algn="ctr"/>
            <a:r>
              <a:rPr lang="en-US" dirty="0">
                <a:effectLst>
                  <a:outerShdw blurRad="38100" dist="38100" dir="2700000" algn="tl">
                    <a:srgbClr val="000000">
                      <a:alpha val="43137"/>
                    </a:srgbClr>
                  </a:outerShdw>
                </a:effectLst>
                <a:latin typeface="Calibri" pitchFamily="34" charset="0"/>
                <a:cs typeface="Calibri" pitchFamily="34" charset="0"/>
              </a:rPr>
              <a:t>1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7 Injured</a:t>
            </a:r>
          </a:p>
        </p:txBody>
      </p:sp>
      <p:sp>
        <p:nvSpPr>
          <p:cNvPr id="2" name="TextBox 1"/>
          <p:cNvSpPr txBox="1"/>
          <p:nvPr/>
        </p:nvSpPr>
        <p:spPr>
          <a:xfrm>
            <a:off x="1213966" y="5252956"/>
            <a:ext cx="3063959" cy="1015663"/>
          </a:xfrm>
          <a:prstGeom prst="rect">
            <a:avLst/>
          </a:prstGeom>
          <a:noFill/>
          <a:ln w="19050" cmpd="thinThick">
            <a:solidFill>
              <a:srgbClr val="FF6600"/>
            </a:solidFill>
          </a:ln>
        </p:spPr>
        <p:txBody>
          <a:bodyPr wrap="square" rtlCol="0">
            <a:spAutoFit/>
          </a:bodyPr>
          <a:lstStyle/>
          <a:p>
            <a:r>
              <a:rPr lang="en-US" sz="2000" dirty="0">
                <a:effectLst>
                  <a:outerShdw blurRad="38100" dist="38100" dir="2700000" algn="tl">
                    <a:srgbClr val="000000">
                      <a:alpha val="43137"/>
                    </a:srgbClr>
                  </a:outerShdw>
                </a:effectLst>
                <a:latin typeface="Calibri" pitchFamily="34" charset="0"/>
                <a:cs typeface="Calibri" pitchFamily="34" charset="0"/>
              </a:rPr>
              <a:t>2012 was one of the worst years for mass shootings in modern U.S. history.</a:t>
            </a:r>
          </a:p>
        </p:txBody>
      </p:sp>
      <p:sp>
        <p:nvSpPr>
          <p:cNvPr id="14" name="Slide Number Placeholder 3"/>
          <p:cNvSpPr txBox="1">
            <a:spLocks noGrp="1"/>
          </p:cNvSpPr>
          <p:nvPr/>
        </p:nvSpPr>
        <p:spPr bwMode="auto">
          <a:xfrm>
            <a:off x="11277600" y="6481660"/>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16</a:t>
            </a:fld>
            <a:endParaRPr lang="en-US" sz="1200" dirty="0">
              <a:latin typeface="Times New Roman" pitchFamily="18" charset="0"/>
            </a:endParaRPr>
          </a:p>
        </p:txBody>
      </p:sp>
    </p:spTree>
    <p:extLst>
      <p:ext uri="{BB962C8B-B14F-4D97-AF65-F5344CB8AC3E}">
        <p14:creationId xmlns:p14="http://schemas.microsoft.com/office/powerpoint/2010/main" val="6490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timelines.latimes.com/media/event_images/61/m1yf7gp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49" y="3304144"/>
            <a:ext cx="2278756" cy="3074608"/>
          </a:xfrm>
          <a:prstGeom prst="rect">
            <a:avLst/>
          </a:prstGeom>
          <a:noFill/>
          <a:ln w="25400">
            <a:solidFill>
              <a:srgbClr val="FF66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0434" y="1984673"/>
            <a:ext cx="2133600" cy="1200329"/>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April 2</a:t>
            </a:r>
          </a:p>
          <a:p>
            <a:pPr algn="ctr"/>
            <a:r>
              <a:rPr lang="en-US" dirty="0">
                <a:effectLst>
                  <a:outerShdw blurRad="38100" dist="38100" dir="2700000" algn="tl">
                    <a:srgbClr val="000000">
                      <a:alpha val="43137"/>
                    </a:srgbClr>
                  </a:outerShdw>
                </a:effectLst>
                <a:latin typeface="Calibri" pitchFamily="34" charset="0"/>
                <a:cs typeface="Calibri" pitchFamily="34" charset="0"/>
              </a:rPr>
              <a:t>Oakland, CA</a:t>
            </a:r>
          </a:p>
          <a:p>
            <a:pPr algn="ctr"/>
            <a:r>
              <a:rPr lang="en-US" dirty="0">
                <a:effectLst>
                  <a:outerShdw blurRad="38100" dist="38100" dir="2700000" algn="tl">
                    <a:srgbClr val="000000">
                      <a:alpha val="43137"/>
                    </a:srgbClr>
                  </a:outerShdw>
                </a:effectLst>
                <a:latin typeface="Calibri" pitchFamily="34" charset="0"/>
                <a:cs typeface="Calibri" pitchFamily="34" charset="0"/>
              </a:rPr>
              <a:t>University Classroom</a:t>
            </a:r>
          </a:p>
          <a:p>
            <a:pPr algn="ctr"/>
            <a:r>
              <a:rPr lang="en-US" dirty="0">
                <a:effectLst>
                  <a:outerShdw blurRad="38100" dist="38100" dir="2700000" algn="tl">
                    <a:srgbClr val="000000">
                      <a:alpha val="43137"/>
                    </a:srgbClr>
                  </a:outerShdw>
                </a:effectLst>
                <a:latin typeface="Calibri" pitchFamily="34" charset="0"/>
                <a:cs typeface="Calibri" pitchFamily="34" charset="0"/>
              </a:rPr>
              <a:t>7 Killed, 3 Injured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389" y="2631669"/>
            <a:ext cx="2268650" cy="3085363"/>
          </a:xfrm>
          <a:prstGeom prst="rect">
            <a:avLst/>
          </a:prstGeom>
          <a:ln w="19050">
            <a:solidFill>
              <a:srgbClr val="FF6600"/>
            </a:solidFill>
          </a:ln>
        </p:spPr>
      </p:pic>
      <p:sp>
        <p:nvSpPr>
          <p:cNvPr id="8" name="TextBox 7"/>
          <p:cNvSpPr txBox="1"/>
          <p:nvPr/>
        </p:nvSpPr>
        <p:spPr>
          <a:xfrm>
            <a:off x="4122412" y="1052748"/>
            <a:ext cx="1965538" cy="1477328"/>
          </a:xfrm>
          <a:prstGeom prst="rect">
            <a:avLst/>
          </a:prstGeom>
          <a:noFill/>
        </p:spPr>
        <p:txBody>
          <a:bodyPr wrap="square" rtlCol="0">
            <a:spAutoFit/>
          </a:bodyPr>
          <a:lstStyle/>
          <a:p>
            <a:pPr algn="ctr"/>
            <a:r>
              <a:rPr lang="en-US" u="sng" dirty="0">
                <a:latin typeface="Calibri" pitchFamily="34" charset="0"/>
                <a:cs typeface="Calibri" pitchFamily="34" charset="0"/>
              </a:rPr>
              <a:t>May 30</a:t>
            </a:r>
          </a:p>
          <a:p>
            <a:pPr algn="ctr"/>
            <a:r>
              <a:rPr lang="en-US" dirty="0">
                <a:latin typeface="Calibri" pitchFamily="34" charset="0"/>
                <a:cs typeface="Calibri" pitchFamily="34" charset="0"/>
              </a:rPr>
              <a:t>Seattle, WA</a:t>
            </a:r>
          </a:p>
          <a:p>
            <a:pPr algn="ctr"/>
            <a:r>
              <a:rPr lang="en-US" dirty="0">
                <a:latin typeface="Calibri" pitchFamily="34" charset="0"/>
                <a:cs typeface="Calibri" pitchFamily="34" charset="0"/>
              </a:rPr>
              <a:t>Coffee Shop</a:t>
            </a:r>
          </a:p>
          <a:p>
            <a:pPr algn="ctr"/>
            <a:r>
              <a:rPr lang="en-US" dirty="0">
                <a:effectLst>
                  <a:outerShdw blurRad="38100" dist="38100" dir="2700000" algn="tl">
                    <a:srgbClr val="000000">
                      <a:alpha val="43137"/>
                    </a:srgbClr>
                  </a:outerShdw>
                </a:effectLst>
                <a:latin typeface="Calibri" pitchFamily="34" charset="0"/>
                <a:cs typeface="Calibri" pitchFamily="34" charset="0"/>
              </a:rPr>
              <a:t>5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1 Injured</a:t>
            </a:r>
          </a:p>
        </p:txBody>
      </p:sp>
      <p:pic>
        <p:nvPicPr>
          <p:cNvPr id="9" name="Picture 4" descr="http://msnbcmedia4.msn.com/j/reuters/2012-08-17t013137z_1_cbre87g048t00_rtroptp_3_us-shooting-denver.grid-4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417" y="1984673"/>
            <a:ext cx="2500246" cy="3107795"/>
          </a:xfrm>
          <a:prstGeom prst="rect">
            <a:avLst/>
          </a:prstGeom>
          <a:noFill/>
          <a:ln w="19050">
            <a:solidFill>
              <a:srgbClr val="FF660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69262" y="641017"/>
            <a:ext cx="2150555" cy="1200329"/>
          </a:xfrm>
          <a:prstGeom prst="rect">
            <a:avLst/>
          </a:prstGeom>
          <a:noFill/>
        </p:spPr>
        <p:txBody>
          <a:bodyPr wrap="square" rtlCol="0">
            <a:spAutoFit/>
          </a:bodyPr>
          <a:lstStyle/>
          <a:p>
            <a:pPr algn="ctr"/>
            <a:r>
              <a:rPr lang="en-US" u="sng" dirty="0">
                <a:latin typeface="Calibri" pitchFamily="34" charset="0"/>
                <a:cs typeface="Calibri" pitchFamily="34" charset="0"/>
              </a:rPr>
              <a:t>July 20</a:t>
            </a:r>
          </a:p>
          <a:p>
            <a:pPr algn="ctr"/>
            <a:r>
              <a:rPr lang="en-US" dirty="0">
                <a:latin typeface="Calibri" pitchFamily="34" charset="0"/>
                <a:cs typeface="Calibri" pitchFamily="34" charset="0"/>
              </a:rPr>
              <a:t>Aurora, CO</a:t>
            </a:r>
          </a:p>
          <a:p>
            <a:pPr algn="ctr"/>
            <a:r>
              <a:rPr lang="en-US" dirty="0">
                <a:latin typeface="Calibri" pitchFamily="34" charset="0"/>
                <a:cs typeface="Calibri" pitchFamily="34" charset="0"/>
              </a:rPr>
              <a:t>Movie Theater</a:t>
            </a:r>
          </a:p>
          <a:p>
            <a:pPr algn="ctr"/>
            <a:r>
              <a:rPr lang="en-US" dirty="0">
                <a:latin typeface="Calibri" pitchFamily="34" charset="0"/>
                <a:cs typeface="Calibri" pitchFamily="34" charset="0"/>
              </a:rPr>
              <a:t>12 Killed, 58 Injured</a:t>
            </a:r>
          </a:p>
        </p:txBody>
      </p:sp>
      <p:sp>
        <p:nvSpPr>
          <p:cNvPr id="2" name="TextBox 1"/>
          <p:cNvSpPr txBox="1"/>
          <p:nvPr/>
        </p:nvSpPr>
        <p:spPr>
          <a:xfrm>
            <a:off x="7594417" y="5379121"/>
            <a:ext cx="2616382" cy="1323439"/>
          </a:xfrm>
          <a:prstGeom prst="rect">
            <a:avLst/>
          </a:prstGeom>
          <a:noFill/>
          <a:ln>
            <a:solidFill>
              <a:srgbClr val="FF6600"/>
            </a:solidFill>
          </a:ln>
        </p:spPr>
        <p:txBody>
          <a:bodyPr wrap="square" rtlCol="0">
            <a:spAutoFit/>
          </a:bodyPr>
          <a:lstStyle/>
          <a:p>
            <a:pPr algn="ctr"/>
            <a:r>
              <a:rPr lang="en-US" sz="2000" dirty="0">
                <a:effectLst>
                  <a:outerShdw blurRad="38100" dist="38100" dir="2700000" algn="tl">
                    <a:srgbClr val="000000">
                      <a:alpha val="43137"/>
                    </a:srgbClr>
                  </a:outerShdw>
                </a:effectLst>
                <a:latin typeface="Calibri" pitchFamily="34" charset="0"/>
                <a:cs typeface="Calibri" pitchFamily="34" charset="0"/>
              </a:rPr>
              <a:t>The toll from mass shootings in 2012 </a:t>
            </a:r>
            <a:r>
              <a:rPr lang="en-US" sz="2000" dirty="0" smtClean="0">
                <a:effectLst>
                  <a:outerShdw blurRad="38100" dist="38100" dir="2700000" algn="tl">
                    <a:srgbClr val="000000">
                      <a:alpha val="43137"/>
                    </a:srgbClr>
                  </a:outerShdw>
                </a:effectLst>
                <a:latin typeface="Calibri" pitchFamily="34" charset="0"/>
                <a:cs typeface="Calibri" pitchFamily="34" charset="0"/>
              </a:rPr>
              <a:t>was nearly </a:t>
            </a:r>
            <a:r>
              <a:rPr lang="en-US" sz="2000" dirty="0">
                <a:effectLst>
                  <a:outerShdw blurRad="38100" dist="38100" dir="2700000" algn="tl">
                    <a:srgbClr val="000000">
                      <a:alpha val="43137"/>
                    </a:srgbClr>
                  </a:outerShdw>
                </a:effectLst>
                <a:latin typeface="Calibri" pitchFamily="34" charset="0"/>
                <a:cs typeface="Calibri" pitchFamily="34" charset="0"/>
              </a:rPr>
              <a:t>twice that of any other year. </a:t>
            </a:r>
          </a:p>
        </p:txBody>
      </p:sp>
      <p:sp>
        <p:nvSpPr>
          <p:cNvPr id="12" name="Slide Number Placeholder 3"/>
          <p:cNvSpPr txBox="1">
            <a:spLocks noGrp="1"/>
          </p:cNvSpPr>
          <p:nvPr/>
        </p:nvSpPr>
        <p:spPr bwMode="auto">
          <a:xfrm>
            <a:off x="11277600" y="6516939"/>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17</a:t>
            </a:fld>
            <a:endParaRPr lang="en-US" sz="1200" dirty="0">
              <a:latin typeface="Times New Roman" pitchFamily="18" charset="0"/>
            </a:endParaRPr>
          </a:p>
        </p:txBody>
      </p:sp>
      <p:sp>
        <p:nvSpPr>
          <p:cNvPr id="15" name="TextBox 14"/>
          <p:cNvSpPr txBox="1"/>
          <p:nvPr/>
        </p:nvSpPr>
        <p:spPr>
          <a:xfrm>
            <a:off x="10518548" y="823276"/>
            <a:ext cx="1654649" cy="923330"/>
          </a:xfrm>
          <a:prstGeom prst="rect">
            <a:avLst/>
          </a:prstGeom>
          <a:noFill/>
        </p:spPr>
        <p:txBody>
          <a:bodyPr wrap="square" rtlCol="0">
            <a:spAutoFit/>
          </a:bodyPr>
          <a:lstStyle/>
          <a:p>
            <a:pPr algn="r"/>
            <a:r>
              <a:rPr lang="en-US" sz="5400" dirty="0">
                <a:solidFill>
                  <a:schemeClr val="bg2"/>
                </a:solidFill>
                <a:latin typeface="Calibri" pitchFamily="34" charset="0"/>
                <a:cs typeface="Calibri" pitchFamily="34" charset="0"/>
              </a:rPr>
              <a:t>2012</a:t>
            </a:r>
          </a:p>
        </p:txBody>
      </p:sp>
    </p:spTree>
    <p:extLst>
      <p:ext uri="{BB962C8B-B14F-4D97-AF65-F5344CB8AC3E}">
        <p14:creationId xmlns:p14="http://schemas.microsoft.com/office/powerpoint/2010/main" val="30040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encrypted-tbn0.gstatic.com/images?q=tbn:ANd9GcTiRItrP1b1-wsF57c4KKTzL1H3uWNh_PqvuCSni3HQrfgBFcrp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13" y="768712"/>
            <a:ext cx="2401481" cy="3093212"/>
          </a:xfrm>
          <a:prstGeom prst="rect">
            <a:avLst/>
          </a:prstGeom>
          <a:noFill/>
          <a:ln w="19050">
            <a:solidFill>
              <a:srgbClr val="FF66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702" y="3905809"/>
            <a:ext cx="1952263" cy="1477328"/>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August 5</a:t>
            </a:r>
          </a:p>
          <a:p>
            <a:pPr algn="ctr"/>
            <a:r>
              <a:rPr lang="en-US" dirty="0">
                <a:effectLst>
                  <a:outerShdw blurRad="38100" dist="38100" dir="2700000" algn="tl">
                    <a:srgbClr val="000000">
                      <a:alpha val="43137"/>
                    </a:srgbClr>
                  </a:outerShdw>
                </a:effectLst>
                <a:latin typeface="Calibri" pitchFamily="34" charset="0"/>
                <a:cs typeface="Calibri" pitchFamily="34" charset="0"/>
              </a:rPr>
              <a:t>Oak Creek, WI</a:t>
            </a:r>
          </a:p>
          <a:p>
            <a:pPr algn="ctr"/>
            <a:r>
              <a:rPr lang="en-US" dirty="0">
                <a:effectLst>
                  <a:outerShdw blurRad="38100" dist="38100" dir="2700000" algn="tl">
                    <a:srgbClr val="000000">
                      <a:alpha val="43137"/>
                    </a:srgbClr>
                  </a:outerShdw>
                </a:effectLst>
                <a:latin typeface="Calibri" pitchFamily="34" charset="0"/>
                <a:cs typeface="Calibri" pitchFamily="34" charset="0"/>
              </a:rPr>
              <a:t>Sikh Temple</a:t>
            </a:r>
          </a:p>
          <a:p>
            <a:pPr algn="ctr"/>
            <a:r>
              <a:rPr lang="en-US" dirty="0">
                <a:effectLst>
                  <a:outerShdw blurRad="38100" dist="38100" dir="2700000" algn="tl">
                    <a:srgbClr val="000000">
                      <a:alpha val="43137"/>
                    </a:srgbClr>
                  </a:outerShdw>
                </a:effectLst>
                <a:latin typeface="Calibri" pitchFamily="34" charset="0"/>
                <a:cs typeface="Calibri" pitchFamily="34" charset="0"/>
              </a:rPr>
              <a:t>6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3 Injured</a:t>
            </a:r>
          </a:p>
        </p:txBody>
      </p:sp>
      <p:pic>
        <p:nvPicPr>
          <p:cNvPr id="7" name="Picture 8" descr="http://msnbcmedia.msn.com/j/MSNBC/Components/Photo/_new/120928-engeldinger-office-shooting.photoblog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487" y="1541048"/>
            <a:ext cx="2345729" cy="3103425"/>
          </a:xfrm>
          <a:prstGeom prst="rect">
            <a:avLst/>
          </a:prstGeom>
          <a:noFill/>
          <a:ln w="19050">
            <a:solidFill>
              <a:srgbClr val="FF660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08382" y="4833124"/>
            <a:ext cx="2057400" cy="1477328"/>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September 27</a:t>
            </a:r>
          </a:p>
          <a:p>
            <a:pPr algn="ctr"/>
            <a:r>
              <a:rPr lang="en-US" dirty="0">
                <a:effectLst>
                  <a:outerShdw blurRad="38100" dist="38100" dir="2700000" algn="tl">
                    <a:srgbClr val="000000">
                      <a:alpha val="43137"/>
                    </a:srgbClr>
                  </a:outerShdw>
                </a:effectLst>
                <a:latin typeface="Calibri" pitchFamily="34" charset="0"/>
                <a:cs typeface="Calibri" pitchFamily="34" charset="0"/>
              </a:rPr>
              <a:t>Minneapolis, MN</a:t>
            </a:r>
          </a:p>
          <a:p>
            <a:pPr algn="ctr"/>
            <a:r>
              <a:rPr lang="en-US" dirty="0">
                <a:effectLst>
                  <a:outerShdw blurRad="38100" dist="38100" dir="2700000" algn="tl">
                    <a:srgbClr val="000000">
                      <a:alpha val="43137"/>
                    </a:srgbClr>
                  </a:outerShdw>
                </a:effectLst>
                <a:latin typeface="Calibri" pitchFamily="34" charset="0"/>
                <a:cs typeface="Calibri" pitchFamily="34" charset="0"/>
              </a:rPr>
              <a:t>Sign Company</a:t>
            </a:r>
          </a:p>
          <a:p>
            <a:pPr algn="ctr"/>
            <a:r>
              <a:rPr lang="en-US" dirty="0">
                <a:effectLst>
                  <a:outerShdw blurRad="38100" dist="38100" dir="2700000" algn="tl">
                    <a:srgbClr val="000000">
                      <a:alpha val="43137"/>
                    </a:srgbClr>
                  </a:outerShdw>
                </a:effectLst>
                <a:latin typeface="Calibri" pitchFamily="34" charset="0"/>
                <a:cs typeface="Calibri" pitchFamily="34" charset="0"/>
              </a:rPr>
              <a:t>6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3 Injured</a:t>
            </a:r>
          </a:p>
        </p:txBody>
      </p:sp>
      <p:pic>
        <p:nvPicPr>
          <p:cNvPr id="9" name="Picture 10" descr="https://encrypted-tbn1.gstatic.com/images?q=tbn:ANd9GcQJNtpwSwRBUoAbPAVF3abtIyqW3u60k5ghPm7rJVSwqrBPzNx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184" y="1791417"/>
            <a:ext cx="2310804" cy="3147215"/>
          </a:xfrm>
          <a:prstGeom prst="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29191" y="5089222"/>
            <a:ext cx="1890789" cy="1754326"/>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October 21</a:t>
            </a:r>
          </a:p>
          <a:p>
            <a:pPr algn="ctr"/>
            <a:r>
              <a:rPr lang="en-US" dirty="0">
                <a:effectLst>
                  <a:outerShdw blurRad="38100" dist="38100" dir="2700000" algn="tl">
                    <a:srgbClr val="000000">
                      <a:alpha val="43137"/>
                    </a:srgbClr>
                  </a:outerShdw>
                </a:effectLst>
                <a:latin typeface="Calibri" pitchFamily="34" charset="0"/>
                <a:cs typeface="Calibri" pitchFamily="34" charset="0"/>
              </a:rPr>
              <a:t>Brookfield, WI</a:t>
            </a:r>
          </a:p>
          <a:p>
            <a:pPr algn="ctr"/>
            <a:r>
              <a:rPr lang="en-US" dirty="0">
                <a:effectLst>
                  <a:outerShdw blurRad="38100" dist="38100" dir="2700000" algn="tl">
                    <a:srgbClr val="000000">
                      <a:alpha val="43137"/>
                    </a:srgbClr>
                  </a:outerShdw>
                </a:effectLst>
                <a:latin typeface="Calibri" pitchFamily="34" charset="0"/>
                <a:cs typeface="Calibri" pitchFamily="34" charset="0"/>
              </a:rPr>
              <a:t>Spa/Salon</a:t>
            </a:r>
          </a:p>
          <a:p>
            <a:pPr algn="ctr"/>
            <a:r>
              <a:rPr lang="en-US" dirty="0">
                <a:effectLst>
                  <a:outerShdw blurRad="38100" dist="38100" dir="2700000" algn="tl">
                    <a:srgbClr val="000000">
                      <a:alpha val="43137"/>
                    </a:srgbClr>
                  </a:outerShdw>
                </a:effectLst>
                <a:latin typeface="Calibri" pitchFamily="34" charset="0"/>
                <a:cs typeface="Calibri" pitchFamily="34" charset="0"/>
              </a:rPr>
              <a:t>3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4 Injured</a:t>
            </a:r>
          </a:p>
          <a:p>
            <a:r>
              <a:rPr lang="en-US" dirty="0">
                <a:effectLst>
                  <a:outerShdw blurRad="38100" dist="38100" dir="2700000" algn="tl">
                    <a:srgbClr val="000000">
                      <a:alpha val="43137"/>
                    </a:srgbClr>
                  </a:outerShdw>
                </a:effectLst>
              </a:rPr>
              <a:t> </a:t>
            </a:r>
          </a:p>
        </p:txBody>
      </p:sp>
      <p:sp>
        <p:nvSpPr>
          <p:cNvPr id="2" name="TextBox 1"/>
          <p:cNvSpPr txBox="1"/>
          <p:nvPr/>
        </p:nvSpPr>
        <p:spPr>
          <a:xfrm>
            <a:off x="373481" y="5475109"/>
            <a:ext cx="2550343" cy="1200329"/>
          </a:xfrm>
          <a:prstGeom prst="rect">
            <a:avLst/>
          </a:prstGeom>
          <a:noFill/>
          <a:ln w="19050">
            <a:solidFill>
              <a:srgbClr val="FF6600"/>
            </a:solidFill>
          </a:ln>
        </p:spPr>
        <p:txBody>
          <a:bodyPr wrap="square" rtlCol="0">
            <a:spAutoFit/>
          </a:bodyPr>
          <a:lstStyle/>
          <a:p>
            <a:pPr algn="ctr"/>
            <a:r>
              <a:rPr lang="en-US" dirty="0">
                <a:effectLst>
                  <a:outerShdw blurRad="38100" dist="38100" dir="2700000" algn="tl">
                    <a:srgbClr val="000000">
                      <a:alpha val="43137"/>
                    </a:srgbClr>
                  </a:outerShdw>
                </a:effectLst>
                <a:latin typeface="Calibri" pitchFamily="34" charset="0"/>
                <a:cs typeface="Calibri" pitchFamily="34" charset="0"/>
              </a:rPr>
              <a:t>There is not one useful profile of the shooters, but there are meaningful commonalities.</a:t>
            </a:r>
          </a:p>
        </p:txBody>
      </p:sp>
      <p:sp>
        <p:nvSpPr>
          <p:cNvPr id="12"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18</a:t>
            </a:fld>
            <a:endParaRPr lang="en-US" sz="1200" dirty="0">
              <a:latin typeface="Times New Roman" pitchFamily="18" charset="0"/>
            </a:endParaRPr>
          </a:p>
        </p:txBody>
      </p:sp>
      <p:sp>
        <p:nvSpPr>
          <p:cNvPr id="14" name="TextBox 13"/>
          <p:cNvSpPr txBox="1"/>
          <p:nvPr/>
        </p:nvSpPr>
        <p:spPr>
          <a:xfrm>
            <a:off x="10518548" y="823276"/>
            <a:ext cx="1654649" cy="923330"/>
          </a:xfrm>
          <a:prstGeom prst="rect">
            <a:avLst/>
          </a:prstGeom>
          <a:noFill/>
        </p:spPr>
        <p:txBody>
          <a:bodyPr wrap="square" rtlCol="0">
            <a:spAutoFit/>
          </a:bodyPr>
          <a:lstStyle/>
          <a:p>
            <a:pPr algn="r"/>
            <a:r>
              <a:rPr lang="en-US" sz="5400" dirty="0">
                <a:solidFill>
                  <a:schemeClr val="bg2"/>
                </a:solidFill>
                <a:latin typeface="Calibri" pitchFamily="34" charset="0"/>
                <a:cs typeface="Calibri" pitchFamily="34" charset="0"/>
              </a:rPr>
              <a:t>2012</a:t>
            </a:r>
          </a:p>
        </p:txBody>
      </p:sp>
    </p:spTree>
    <p:extLst>
      <p:ext uri="{BB962C8B-B14F-4D97-AF65-F5344CB8AC3E}">
        <p14:creationId xmlns:p14="http://schemas.microsoft.com/office/powerpoint/2010/main" val="30442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s://encrypted-tbn3.gstatic.com/images?q=tbn:ANd9GcRP4illg-uvKzWEQjJIWS20x7x7Bbdp0PBidvkDCahJAn3RmfQJ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550" y="968608"/>
            <a:ext cx="2529965" cy="3319501"/>
          </a:xfrm>
          <a:prstGeom prst="rect">
            <a:avLst/>
          </a:prstGeom>
          <a:noFill/>
          <a:ln w="25400">
            <a:solidFill>
              <a:srgbClr val="FF66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2202" y="4342130"/>
            <a:ext cx="2032660" cy="1477328"/>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December 11</a:t>
            </a:r>
          </a:p>
          <a:p>
            <a:pPr algn="ctr"/>
            <a:r>
              <a:rPr lang="en-US" dirty="0">
                <a:effectLst>
                  <a:outerShdw blurRad="38100" dist="38100" dir="2700000" algn="tl">
                    <a:srgbClr val="000000">
                      <a:alpha val="43137"/>
                    </a:srgbClr>
                  </a:outerShdw>
                </a:effectLst>
                <a:latin typeface="Calibri" pitchFamily="34" charset="0"/>
                <a:cs typeface="Calibri" pitchFamily="34" charset="0"/>
              </a:rPr>
              <a:t>Happy Valley, OR</a:t>
            </a:r>
          </a:p>
          <a:p>
            <a:pPr algn="ctr"/>
            <a:r>
              <a:rPr lang="en-US" dirty="0">
                <a:effectLst>
                  <a:outerShdw blurRad="38100" dist="38100" dir="2700000" algn="tl">
                    <a:srgbClr val="000000">
                      <a:alpha val="43137"/>
                    </a:srgbClr>
                  </a:outerShdw>
                </a:effectLst>
                <a:latin typeface="Calibri" pitchFamily="34" charset="0"/>
                <a:cs typeface="Calibri" pitchFamily="34" charset="0"/>
              </a:rPr>
              <a:t>Shopping Mall</a:t>
            </a:r>
          </a:p>
          <a:p>
            <a:pPr algn="ctr"/>
            <a:r>
              <a:rPr lang="en-US" dirty="0">
                <a:effectLst>
                  <a:outerShdw blurRad="38100" dist="38100" dir="2700000" algn="tl">
                    <a:srgbClr val="000000">
                      <a:alpha val="43137"/>
                    </a:srgbClr>
                  </a:outerShdw>
                </a:effectLst>
                <a:latin typeface="Calibri" pitchFamily="34" charset="0"/>
                <a:cs typeface="Calibri" pitchFamily="34" charset="0"/>
              </a:rPr>
              <a:t>2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1 Injured</a:t>
            </a:r>
          </a:p>
        </p:txBody>
      </p:sp>
      <p:pic>
        <p:nvPicPr>
          <p:cNvPr id="7" name="Picture 14" descr="https://encrypted-tbn2.gstatic.com/images?q=tbn:ANd9GcQJ2i28LljXyefMTKnZQLTUg_gCh2vLuHWaeyXAtWO568Ev9eWC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9931"/>
            <a:ext cx="2541375" cy="3319501"/>
          </a:xfrm>
          <a:prstGeom prst="rect">
            <a:avLst/>
          </a:prstGeom>
          <a:noFill/>
          <a:ln w="25400">
            <a:solidFill>
              <a:srgbClr val="FF6600"/>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99887" y="5198109"/>
            <a:ext cx="2133600" cy="1477328"/>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itchFamily="34" charset="0"/>
                <a:cs typeface="Calibri" pitchFamily="34" charset="0"/>
              </a:rPr>
              <a:t>December 14</a:t>
            </a:r>
          </a:p>
          <a:p>
            <a:pPr algn="ctr"/>
            <a:r>
              <a:rPr lang="en-US" dirty="0">
                <a:effectLst>
                  <a:outerShdw blurRad="38100" dist="38100" dir="2700000" algn="tl">
                    <a:srgbClr val="000000">
                      <a:alpha val="43137"/>
                    </a:srgbClr>
                  </a:outerShdw>
                </a:effectLst>
                <a:latin typeface="Calibri" pitchFamily="34" charset="0"/>
                <a:cs typeface="Calibri" pitchFamily="34" charset="0"/>
              </a:rPr>
              <a:t>Newtown, CT</a:t>
            </a:r>
          </a:p>
          <a:p>
            <a:pPr algn="ctr"/>
            <a:r>
              <a:rPr lang="en-US" dirty="0">
                <a:effectLst>
                  <a:outerShdw blurRad="38100" dist="38100" dir="2700000" algn="tl">
                    <a:srgbClr val="000000">
                      <a:alpha val="43137"/>
                    </a:srgbClr>
                  </a:outerShdw>
                </a:effectLst>
                <a:latin typeface="Calibri" pitchFamily="34" charset="0"/>
                <a:cs typeface="Calibri" pitchFamily="34" charset="0"/>
              </a:rPr>
              <a:t>Elementary School</a:t>
            </a:r>
          </a:p>
          <a:p>
            <a:pPr algn="ctr"/>
            <a:r>
              <a:rPr lang="en-US" dirty="0">
                <a:effectLst>
                  <a:outerShdw blurRad="38100" dist="38100" dir="2700000" algn="tl">
                    <a:srgbClr val="000000">
                      <a:alpha val="43137"/>
                    </a:srgbClr>
                  </a:outerShdw>
                </a:effectLst>
                <a:latin typeface="Calibri" pitchFamily="34" charset="0"/>
                <a:cs typeface="Calibri" pitchFamily="34" charset="0"/>
              </a:rPr>
              <a:t>27 Killed, + Shooter</a:t>
            </a:r>
          </a:p>
          <a:p>
            <a:pPr algn="ctr"/>
            <a:r>
              <a:rPr lang="en-US" dirty="0">
                <a:effectLst>
                  <a:outerShdw blurRad="38100" dist="38100" dir="2700000" algn="tl">
                    <a:srgbClr val="000000">
                      <a:alpha val="43137"/>
                    </a:srgbClr>
                  </a:outerShdw>
                </a:effectLst>
                <a:latin typeface="Calibri" pitchFamily="34" charset="0"/>
                <a:cs typeface="Calibri" pitchFamily="34" charset="0"/>
              </a:rPr>
              <a:t>2 Injured</a:t>
            </a:r>
          </a:p>
        </p:txBody>
      </p:sp>
      <p:sp>
        <p:nvSpPr>
          <p:cNvPr id="3" name="TextBox 2"/>
          <p:cNvSpPr txBox="1"/>
          <p:nvPr/>
        </p:nvSpPr>
        <p:spPr>
          <a:xfrm>
            <a:off x="9058829" y="4288109"/>
            <a:ext cx="2746663" cy="1323439"/>
          </a:xfrm>
          <a:prstGeom prst="rect">
            <a:avLst/>
          </a:prstGeom>
          <a:noFill/>
          <a:ln w="19050">
            <a:solidFill>
              <a:srgbClr val="FF6600"/>
            </a:solidFill>
          </a:ln>
        </p:spPr>
        <p:txBody>
          <a:bodyPr wrap="square" rtlCol="0">
            <a:spAutoFit/>
          </a:bodyPr>
          <a:lstStyle/>
          <a:p>
            <a:r>
              <a:rPr lang="en-US" sz="2000" dirty="0">
                <a:effectLst>
                  <a:outerShdw blurRad="38100" dist="38100" dir="2700000" algn="tl">
                    <a:srgbClr val="000000">
                      <a:alpha val="43137"/>
                    </a:srgbClr>
                  </a:outerShdw>
                </a:effectLst>
                <a:latin typeface="Calibri" pitchFamily="34" charset="0"/>
                <a:cs typeface="Calibri" pitchFamily="34" charset="0"/>
              </a:rPr>
              <a:t>There is much we can learn from these shooters and from these events…</a:t>
            </a:r>
          </a:p>
        </p:txBody>
      </p:sp>
      <p:sp>
        <p:nvSpPr>
          <p:cNvPr id="11"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19</a:t>
            </a:fld>
            <a:endParaRPr lang="en-US" sz="1200" dirty="0">
              <a:latin typeface="Times New Roman" pitchFamily="18" charset="0"/>
            </a:endParaRPr>
          </a:p>
        </p:txBody>
      </p:sp>
      <p:sp>
        <p:nvSpPr>
          <p:cNvPr id="13" name="TextBox 12"/>
          <p:cNvSpPr txBox="1"/>
          <p:nvPr/>
        </p:nvSpPr>
        <p:spPr>
          <a:xfrm>
            <a:off x="10518548" y="823276"/>
            <a:ext cx="1654649" cy="923330"/>
          </a:xfrm>
          <a:prstGeom prst="rect">
            <a:avLst/>
          </a:prstGeom>
          <a:noFill/>
        </p:spPr>
        <p:txBody>
          <a:bodyPr wrap="square" rtlCol="0">
            <a:spAutoFit/>
          </a:bodyPr>
          <a:lstStyle/>
          <a:p>
            <a:pPr algn="r"/>
            <a:r>
              <a:rPr lang="en-US" sz="5400" dirty="0">
                <a:solidFill>
                  <a:schemeClr val="bg2"/>
                </a:solidFill>
                <a:latin typeface="Calibri" pitchFamily="34" charset="0"/>
                <a:cs typeface="Calibri" pitchFamily="34" charset="0"/>
              </a:rPr>
              <a:t>2012</a:t>
            </a:r>
          </a:p>
        </p:txBody>
      </p:sp>
    </p:spTree>
    <p:extLst>
      <p:ext uri="{BB962C8B-B14F-4D97-AF65-F5344CB8AC3E}">
        <p14:creationId xmlns:p14="http://schemas.microsoft.com/office/powerpoint/2010/main" val="403241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a:t>
            </a:r>
            <a:endParaRPr lang="en-US" dirty="0"/>
          </a:p>
        </p:txBody>
      </p:sp>
      <p:sp>
        <p:nvSpPr>
          <p:cNvPr id="3" name="Content Placeholder 2"/>
          <p:cNvSpPr>
            <a:spLocks noGrp="1"/>
          </p:cNvSpPr>
          <p:nvPr>
            <p:ph idx="1"/>
          </p:nvPr>
        </p:nvSpPr>
        <p:spPr>
          <a:xfrm>
            <a:off x="653025" y="2154310"/>
            <a:ext cx="7985649" cy="4521127"/>
          </a:xfrm>
        </p:spPr>
        <p:txBody>
          <a:bodyPr>
            <a:normAutofit/>
          </a:bodyPr>
          <a:lstStyle/>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First </a:t>
            </a:r>
            <a:r>
              <a:rPr lang="en-US" sz="2600" dirty="0" smtClean="0">
                <a:effectLst>
                  <a:outerShdw blurRad="38100" dist="38100" dir="2700000" algn="tl">
                    <a:srgbClr val="000000">
                      <a:alpha val="43137"/>
                    </a:srgbClr>
                  </a:outerShdw>
                </a:effectLst>
                <a:cs typeface="Calibri" pitchFamily="34" charset="0"/>
              </a:rPr>
              <a:t>Responders</a:t>
            </a:r>
            <a:endParaRPr lang="en-US" sz="2600" dirty="0">
              <a:effectLst>
                <a:outerShdw blurRad="38100" dist="38100" dir="2700000" algn="tl">
                  <a:srgbClr val="000000">
                    <a:alpha val="43137"/>
                  </a:srgbClr>
                </a:outerShdw>
              </a:effectLst>
              <a:cs typeface="Calibri" pitchFamily="34" charset="0"/>
            </a:endParaRP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Victim </a:t>
            </a:r>
            <a:r>
              <a:rPr lang="en-US" sz="2600" dirty="0" smtClean="0">
                <a:effectLst>
                  <a:outerShdw blurRad="38100" dist="38100" dir="2700000" algn="tl">
                    <a:srgbClr val="000000">
                      <a:alpha val="43137"/>
                    </a:srgbClr>
                  </a:outerShdw>
                </a:effectLst>
                <a:cs typeface="Calibri" pitchFamily="34" charset="0"/>
              </a:rPr>
              <a:t>Services </a:t>
            </a:r>
            <a:r>
              <a:rPr lang="en-US" sz="2600" dirty="0">
                <a:effectLst>
                  <a:outerShdw blurRad="38100" dist="38100" dir="2700000" algn="tl">
                    <a:srgbClr val="000000">
                      <a:alpha val="43137"/>
                    </a:srgbClr>
                  </a:outerShdw>
                </a:effectLst>
                <a:cs typeface="Calibri" pitchFamily="34" charset="0"/>
              </a:rPr>
              <a:t>providers</a:t>
            </a: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Federal, state and local agencies</a:t>
            </a: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Medical providers and hospitals</a:t>
            </a: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Mental </a:t>
            </a:r>
            <a:r>
              <a:rPr lang="en-US" sz="2600" dirty="0" smtClean="0">
                <a:effectLst>
                  <a:outerShdw blurRad="38100" dist="38100" dir="2700000" algn="tl">
                    <a:srgbClr val="000000">
                      <a:alpha val="43137"/>
                    </a:srgbClr>
                  </a:outerShdw>
                </a:effectLst>
                <a:cs typeface="Calibri" pitchFamily="34" charset="0"/>
              </a:rPr>
              <a:t>health and substance abuse professionals</a:t>
            </a:r>
            <a:endParaRPr lang="en-US" sz="2600" dirty="0">
              <a:effectLst>
                <a:outerShdw blurRad="38100" dist="38100" dir="2700000" algn="tl">
                  <a:srgbClr val="000000">
                    <a:alpha val="43137"/>
                  </a:srgbClr>
                </a:outerShdw>
              </a:effectLst>
              <a:cs typeface="Calibri" pitchFamily="34" charset="0"/>
            </a:endParaRP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Policy makers and planners</a:t>
            </a: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NGOs and NPOs</a:t>
            </a: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Faith based organizations</a:t>
            </a:r>
          </a:p>
          <a:p>
            <a:pPr lvl="0">
              <a:buClr>
                <a:schemeClr val="bg2"/>
              </a:buClr>
              <a:buFont typeface="Wingdings" pitchFamily="2" charset="2"/>
              <a:buChar char="§"/>
            </a:pPr>
            <a:r>
              <a:rPr lang="en-US" sz="2600" dirty="0">
                <a:effectLst>
                  <a:outerShdw blurRad="38100" dist="38100" dir="2700000" algn="tl">
                    <a:srgbClr val="000000">
                      <a:alpha val="43137"/>
                    </a:srgbClr>
                  </a:outerShdw>
                </a:effectLst>
                <a:cs typeface="Calibri" pitchFamily="34" charset="0"/>
              </a:rPr>
              <a:t>Institutes of higher education</a:t>
            </a:r>
          </a:p>
          <a:p>
            <a:endParaRPr lang="en-US" dirty="0"/>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a:t>
            </a:fld>
            <a:endParaRPr lang="en-US" sz="1200" dirty="0">
              <a:latin typeface="Times New Roman" pitchFamily="18" charset="0"/>
            </a:endParaRPr>
          </a:p>
        </p:txBody>
      </p:sp>
      <p:pic>
        <p:nvPicPr>
          <p:cNvPr id="5" name="Picture 4"/>
          <p:cNvPicPr>
            <a:picLocks noChangeAspect="1"/>
          </p:cNvPicPr>
          <p:nvPr/>
        </p:nvPicPr>
        <p:blipFill>
          <a:blip r:embed="rId2"/>
          <a:stretch>
            <a:fillRect/>
          </a:stretch>
        </p:blipFill>
        <p:spPr>
          <a:xfrm>
            <a:off x="7999039" y="262917"/>
            <a:ext cx="3918196" cy="2949993"/>
          </a:xfrm>
          <a:prstGeom prst="rect">
            <a:avLst/>
          </a:prstGeom>
          <a:ln w="19050">
            <a:solidFill>
              <a:schemeClr val="tx1"/>
            </a:solidFill>
          </a:ln>
        </p:spPr>
      </p:pic>
    </p:spTree>
    <p:extLst>
      <p:ext uri="{BB962C8B-B14F-4D97-AF65-F5344CB8AC3E}">
        <p14:creationId xmlns:p14="http://schemas.microsoft.com/office/powerpoint/2010/main" val="1624730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jcdn.motherjones.com/preset_51/shootingvictims_master_630x4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645" y="402651"/>
            <a:ext cx="6120309" cy="461451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9645" y="5046326"/>
            <a:ext cx="6208418" cy="1446550"/>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Calibri" pitchFamily="34" charset="0"/>
                <a:cs typeface="Calibri" pitchFamily="34" charset="0"/>
              </a:rPr>
              <a:t>…to protect </a:t>
            </a:r>
            <a:r>
              <a:rPr lang="en-US" sz="2000" dirty="0" smtClean="0">
                <a:effectLst>
                  <a:outerShdw blurRad="38100" dist="38100" dir="2700000" algn="tl">
                    <a:srgbClr val="000000">
                      <a:alpha val="43137"/>
                    </a:srgbClr>
                  </a:outerShdw>
                </a:effectLst>
                <a:latin typeface="Calibri" pitchFamily="34" charset="0"/>
                <a:cs typeface="Calibri" pitchFamily="34" charset="0"/>
              </a:rPr>
              <a:t>and assist our </a:t>
            </a:r>
            <a:r>
              <a:rPr lang="en-US" sz="2000" dirty="0">
                <a:effectLst>
                  <a:outerShdw blurRad="38100" dist="38100" dir="2700000" algn="tl">
                    <a:srgbClr val="000000">
                      <a:alpha val="43137"/>
                    </a:srgbClr>
                  </a:outerShdw>
                </a:effectLst>
                <a:latin typeface="Calibri" pitchFamily="34" charset="0"/>
                <a:cs typeface="Calibri" pitchFamily="34" charset="0"/>
              </a:rPr>
              <a:t>loved </a:t>
            </a:r>
            <a:r>
              <a:rPr lang="en-US" sz="2000" dirty="0" smtClean="0">
                <a:effectLst>
                  <a:outerShdw blurRad="38100" dist="38100" dir="2700000" algn="tl">
                    <a:srgbClr val="000000">
                      <a:alpha val="43137"/>
                    </a:srgbClr>
                  </a:outerShdw>
                </a:effectLst>
                <a:latin typeface="Calibri" pitchFamily="34" charset="0"/>
                <a:cs typeface="Calibri" pitchFamily="34" charset="0"/>
              </a:rPr>
              <a:t>ones and communities from </a:t>
            </a:r>
            <a:r>
              <a:rPr lang="en-US" sz="2000" dirty="0">
                <a:effectLst>
                  <a:outerShdw blurRad="38100" dist="38100" dir="2700000" algn="tl">
                    <a:srgbClr val="000000">
                      <a:alpha val="43137"/>
                    </a:srgbClr>
                  </a:outerShdw>
                </a:effectLst>
                <a:latin typeface="Calibri" pitchFamily="34" charset="0"/>
                <a:cs typeface="Calibri" pitchFamily="34" charset="0"/>
              </a:rPr>
              <a:t>becoming the victims of these tragedies. </a:t>
            </a: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a:p>
            <a:pPr algn="ct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a:p>
            <a:pPr algn="ctr"/>
            <a:r>
              <a:rPr lang="en-US" sz="2800" dirty="0" smtClean="0">
                <a:effectLst>
                  <a:outerShdw blurRad="38100" dist="38100" dir="2700000" algn="tl">
                    <a:srgbClr val="000000">
                      <a:alpha val="43137"/>
                    </a:srgbClr>
                  </a:outerShdw>
                </a:effectLst>
                <a:latin typeface="Calibri" pitchFamily="34" charset="0"/>
                <a:cs typeface="Calibri" pitchFamily="34" charset="0"/>
              </a:rPr>
              <a:t>This </a:t>
            </a:r>
            <a:r>
              <a:rPr lang="en-US" sz="2800" dirty="0">
                <a:effectLst>
                  <a:outerShdw blurRad="38100" dist="38100" dir="2700000" algn="tl">
                    <a:srgbClr val="000000">
                      <a:alpha val="43137"/>
                    </a:srgbClr>
                  </a:outerShdw>
                </a:effectLst>
                <a:latin typeface="Calibri" pitchFamily="34" charset="0"/>
                <a:cs typeface="Calibri" pitchFamily="34" charset="0"/>
              </a:rPr>
              <a:t>is a foreseeable risk.</a:t>
            </a:r>
          </a:p>
        </p:txBody>
      </p:sp>
      <p:sp>
        <p:nvSpPr>
          <p:cNvPr id="7"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20</a:t>
            </a:fld>
            <a:endParaRPr lang="en-US" sz="1200" dirty="0">
              <a:latin typeface="Times New Roman" pitchFamily="18" charset="0"/>
            </a:endParaRPr>
          </a:p>
        </p:txBody>
      </p:sp>
    </p:spTree>
    <p:extLst>
      <p:ext uri="{BB962C8B-B14F-4D97-AF65-F5344CB8AC3E}">
        <p14:creationId xmlns:p14="http://schemas.microsoft.com/office/powerpoint/2010/main" val="84835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32874" y="757990"/>
            <a:ext cx="4215063" cy="1143000"/>
          </a:xfrm>
        </p:spPr>
        <p:txBody>
          <a:bodyPr>
            <a:normAutofit/>
          </a:bodyPr>
          <a:lstStyle/>
          <a:p>
            <a:pPr algn="l" eaLnBrk="1" hangingPunct="1"/>
            <a:r>
              <a:rPr lang="en-US" sz="4000" dirty="0" smtClean="0">
                <a:latin typeface="Calibri" panose="020F0502020204030204" pitchFamily="34" charset="0"/>
                <a:cs typeface="Calibri" panose="020F0502020204030204" pitchFamily="34" charset="0"/>
              </a:rPr>
              <a:t>Recent Incidents</a:t>
            </a:r>
          </a:p>
        </p:txBody>
      </p:sp>
      <p:sp>
        <p:nvSpPr>
          <p:cNvPr id="3" name="Content Placeholder 2"/>
          <p:cNvSpPr>
            <a:spLocks noGrp="1"/>
          </p:cNvSpPr>
          <p:nvPr>
            <p:ph idx="1"/>
          </p:nvPr>
        </p:nvSpPr>
        <p:spPr>
          <a:xfrm>
            <a:off x="1154047" y="2049137"/>
            <a:ext cx="8860286" cy="4527933"/>
          </a:xfrm>
        </p:spPr>
        <p:txBody>
          <a:bodyPr>
            <a:normAutofit fontScale="92500" lnSpcReduction="20000"/>
          </a:bodyPr>
          <a:lstStyle/>
          <a:p>
            <a:pPr marL="0" indent="0">
              <a:buClr>
                <a:srgbClr val="0070C0"/>
              </a:buClr>
              <a:buNone/>
            </a:pPr>
            <a:r>
              <a:rPr lang="en-US" dirty="0" smtClean="0">
                <a:effectLst>
                  <a:outerShdw blurRad="38100" dist="38100" dir="2700000" algn="tl">
                    <a:srgbClr val="000000">
                      <a:alpha val="43137"/>
                    </a:srgbClr>
                  </a:outerShdw>
                </a:effectLst>
                <a:cs typeface="Calibri" panose="020F0502020204030204" pitchFamily="34" charset="0"/>
              </a:rPr>
              <a:t>Additional mass shooting incidents since the December 14, 2012 tragedy at Newtown, CT: </a:t>
            </a:r>
          </a:p>
          <a:p>
            <a:pPr marL="0" indent="0">
              <a:buClr>
                <a:srgbClr val="0070C0"/>
              </a:buClr>
              <a:buNone/>
            </a:pPr>
            <a:endParaRPr lang="en-US" sz="900" dirty="0" smtClean="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21 October 2013 </a:t>
            </a:r>
            <a:r>
              <a:rPr lang="en-US" sz="2200" dirty="0" smtClean="0">
                <a:effectLst>
                  <a:outerShdw blurRad="38100" dist="38100" dir="2700000" algn="tl">
                    <a:srgbClr val="000000">
                      <a:alpha val="43137"/>
                    </a:srgbClr>
                  </a:outerShdw>
                </a:effectLst>
              </a:rPr>
              <a:t>-  Sparks Middle School, Sparks, NV – 2 dead (including gunman), 2 wounded.  </a:t>
            </a: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16 September 2013</a:t>
            </a:r>
            <a:r>
              <a:rPr lang="en-US" sz="2200" dirty="0" smtClean="0">
                <a:effectLst>
                  <a:outerShdw blurRad="38100" dist="38100" dir="2700000" algn="tl">
                    <a:srgbClr val="000000">
                      <a:alpha val="43137"/>
                    </a:srgbClr>
                  </a:outerShdw>
                </a:effectLst>
              </a:rPr>
              <a:t> – Navy Yard, Washington, DC- At least 12 dead (including gunman)</a:t>
            </a: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26 July </a:t>
            </a:r>
            <a:r>
              <a:rPr lang="en-US" sz="2200" u="sng" dirty="0">
                <a:effectLst>
                  <a:outerShdw blurRad="38100" dist="38100" dir="2700000" algn="tl">
                    <a:srgbClr val="000000">
                      <a:alpha val="43137"/>
                    </a:srgbClr>
                  </a:outerShdw>
                </a:effectLst>
              </a:rPr>
              <a:t>2013</a:t>
            </a:r>
            <a:r>
              <a:rPr lang="en-US" sz="2200" dirty="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–Apartment Complex, </a:t>
            </a:r>
            <a:r>
              <a:rPr lang="en-US" sz="2200" dirty="0">
                <a:effectLst>
                  <a:outerShdw blurRad="38100" dist="38100" dir="2700000" algn="tl">
                    <a:srgbClr val="000000">
                      <a:alpha val="43137"/>
                    </a:srgbClr>
                  </a:outerShdw>
                </a:effectLst>
              </a:rPr>
              <a:t>Hialeah, </a:t>
            </a:r>
            <a:r>
              <a:rPr lang="en-US" sz="2200" dirty="0" smtClean="0">
                <a:effectLst>
                  <a:outerShdw blurRad="38100" dist="38100" dir="2700000" algn="tl">
                    <a:srgbClr val="000000">
                      <a:alpha val="43137"/>
                    </a:srgbClr>
                  </a:outerShdw>
                </a:effectLst>
              </a:rPr>
              <a:t>FL. </a:t>
            </a:r>
            <a:r>
              <a:rPr lang="en-US" sz="2200" dirty="0">
                <a:effectLst>
                  <a:outerShdw blurRad="38100" dist="38100" dir="2700000" algn="tl">
                    <a:srgbClr val="000000">
                      <a:alpha val="43137"/>
                    </a:srgbClr>
                  </a:outerShdw>
                </a:effectLst>
              </a:rPr>
              <a:t>-- 7 dead (including gunman</a:t>
            </a:r>
            <a:r>
              <a:rPr lang="en-US" sz="2200" dirty="0" smtClean="0">
                <a:effectLst>
                  <a:outerShdw blurRad="38100" dist="38100" dir="2700000" algn="tl">
                    <a:srgbClr val="000000">
                      <a:alpha val="43137"/>
                    </a:srgbClr>
                  </a:outerShdw>
                </a:effectLst>
              </a:rPr>
              <a:t>)</a:t>
            </a: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7 June 2013</a:t>
            </a:r>
            <a:r>
              <a:rPr lang="en-US" sz="2200" dirty="0" smtClean="0">
                <a:effectLst>
                  <a:outerShdw blurRad="38100" dist="38100" dir="2700000" algn="tl">
                    <a:srgbClr val="000000">
                      <a:alpha val="43137"/>
                    </a:srgbClr>
                  </a:outerShdw>
                </a:effectLst>
              </a:rPr>
              <a:t> - </a:t>
            </a:r>
            <a:r>
              <a:rPr lang="en-US" sz="2200" dirty="0">
                <a:effectLst>
                  <a:outerShdw blurRad="38100" dist="38100" dir="2700000" algn="tl">
                    <a:srgbClr val="000000">
                      <a:alpha val="43137"/>
                    </a:srgbClr>
                  </a:outerShdw>
                </a:effectLst>
              </a:rPr>
              <a:t>Santa </a:t>
            </a:r>
            <a:r>
              <a:rPr lang="en-US" sz="2200" dirty="0" smtClean="0">
                <a:effectLst>
                  <a:outerShdw blurRad="38100" dist="38100" dir="2700000" algn="tl">
                    <a:srgbClr val="000000">
                      <a:alpha val="43137"/>
                    </a:srgbClr>
                  </a:outerShdw>
                </a:effectLst>
              </a:rPr>
              <a:t>Monica College, Santa Monica, CA </a:t>
            </a:r>
            <a:r>
              <a:rPr lang="en-US" sz="2200" dirty="0">
                <a:effectLst>
                  <a:outerShdw blurRad="38100" dist="38100" dir="2700000" algn="tl">
                    <a:srgbClr val="000000">
                      <a:alpha val="43137"/>
                    </a:srgbClr>
                  </a:outerShdw>
                </a:effectLst>
              </a:rPr>
              <a:t>-- 6 dead (including gunman</a:t>
            </a:r>
            <a:r>
              <a:rPr lang="en-US" sz="2200" dirty="0" smtClean="0">
                <a:effectLst>
                  <a:outerShdw blurRad="38100" dist="38100" dir="2700000" algn="tl">
                    <a:srgbClr val="000000">
                      <a:alpha val="43137"/>
                    </a:srgbClr>
                  </a:outerShdw>
                </a:effectLst>
              </a:rPr>
              <a:t>)</a:t>
            </a: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24 April 2013</a:t>
            </a:r>
            <a:r>
              <a:rPr lang="en-US" sz="2200" dirty="0" smtClean="0">
                <a:effectLst>
                  <a:outerShdw blurRad="38100" dist="38100" dir="2700000" algn="tl">
                    <a:srgbClr val="000000">
                      <a:alpha val="43137"/>
                    </a:srgbClr>
                  </a:outerShdw>
                </a:effectLst>
              </a:rPr>
              <a:t> – Federal Housing Complex, Manchester</a:t>
            </a:r>
            <a:r>
              <a:rPr lang="en-US" sz="2200" dirty="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IL </a:t>
            </a:r>
            <a:r>
              <a:rPr lang="en-US" sz="2200" dirty="0">
                <a:effectLst>
                  <a:outerShdw blurRad="38100" dist="38100" dir="2700000" algn="tl">
                    <a:srgbClr val="000000">
                      <a:alpha val="43137"/>
                    </a:srgbClr>
                  </a:outerShdw>
                </a:effectLst>
              </a:rPr>
              <a:t>-- 5 </a:t>
            </a:r>
            <a:r>
              <a:rPr lang="en-US" sz="2200" dirty="0" smtClean="0">
                <a:effectLst>
                  <a:outerShdw blurRad="38100" dist="38100" dir="2700000" algn="tl">
                    <a:srgbClr val="000000">
                      <a:alpha val="43137"/>
                    </a:srgbClr>
                  </a:outerShdw>
                </a:effectLst>
              </a:rPr>
              <a:t>dead.</a:t>
            </a: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21 April 2013</a:t>
            </a:r>
            <a:r>
              <a:rPr lang="en-US" sz="2200" dirty="0" smtClean="0">
                <a:effectLst>
                  <a:outerShdw blurRad="38100" dist="38100" dir="2700000" algn="tl">
                    <a:srgbClr val="000000">
                      <a:alpha val="43137"/>
                    </a:srgbClr>
                  </a:outerShdw>
                </a:effectLst>
              </a:rPr>
              <a:t> – Apartment Complex, Federal </a:t>
            </a:r>
            <a:r>
              <a:rPr lang="en-US" sz="2200" dirty="0">
                <a:effectLst>
                  <a:outerShdw blurRad="38100" dist="38100" dir="2700000" algn="tl">
                    <a:srgbClr val="000000">
                      <a:alpha val="43137"/>
                    </a:srgbClr>
                  </a:outerShdw>
                </a:effectLst>
              </a:rPr>
              <a:t>Way, Wash. -- 5 dead (including gunman</a:t>
            </a:r>
            <a:r>
              <a:rPr lang="en-US" sz="2200" dirty="0" smtClean="0">
                <a:effectLst>
                  <a:outerShdw blurRad="38100" dist="38100" dir="2700000" algn="tl">
                    <a:srgbClr val="000000">
                      <a:alpha val="43137"/>
                    </a:srgbClr>
                  </a:outerShdw>
                </a:effectLst>
              </a:rPr>
              <a:t>)</a:t>
            </a:r>
          </a:p>
          <a:p>
            <a:pPr>
              <a:buClr>
                <a:srgbClr val="0070C0"/>
              </a:buClr>
              <a:buFont typeface="Wingdings" panose="05000000000000000000" pitchFamily="2" charset="2"/>
              <a:buChar char="§"/>
            </a:pPr>
            <a:r>
              <a:rPr lang="en-US" sz="2200" u="sng" dirty="0" smtClean="0">
                <a:effectLst>
                  <a:outerShdw blurRad="38100" dist="38100" dir="2700000" algn="tl">
                    <a:srgbClr val="000000">
                      <a:alpha val="43137"/>
                    </a:srgbClr>
                  </a:outerShdw>
                </a:effectLst>
              </a:rPr>
              <a:t>13 March 2013 </a:t>
            </a:r>
            <a:r>
              <a:rPr lang="en-US" sz="2200" dirty="0" smtClean="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Herkimer County, N.Y. -- 5 dead (including gunman), </a:t>
            </a:r>
            <a:r>
              <a:rPr lang="en-US" sz="2200" dirty="0" smtClean="0">
                <a:effectLst>
                  <a:outerShdw blurRad="38100" dist="38100" dir="2700000" algn="tl">
                    <a:srgbClr val="000000">
                      <a:alpha val="43137"/>
                    </a:srgbClr>
                  </a:outerShdw>
                </a:effectLst>
              </a:rPr>
              <a:t> one </a:t>
            </a:r>
            <a:r>
              <a:rPr lang="en-US" sz="2200" dirty="0">
                <a:effectLst>
                  <a:outerShdw blurRad="38100" dist="38100" dir="2700000" algn="tl">
                    <a:srgbClr val="000000">
                      <a:alpha val="43137"/>
                    </a:srgbClr>
                  </a:outerShdw>
                </a:effectLst>
              </a:rPr>
              <a:t>FBI K-9 </a:t>
            </a:r>
            <a:r>
              <a:rPr lang="en-US" sz="2200" dirty="0" smtClean="0">
                <a:effectLst>
                  <a:outerShdw blurRad="38100" dist="38100" dir="2700000" algn="tl">
                    <a:srgbClr val="000000">
                      <a:alpha val="43137"/>
                    </a:srgbClr>
                  </a:outerShdw>
                </a:effectLst>
              </a:rPr>
              <a:t>dead.</a:t>
            </a:r>
          </a:p>
          <a:p>
            <a:pPr>
              <a:buClr>
                <a:srgbClr val="0070C0"/>
              </a:buClr>
              <a:buFont typeface="Wingdings" panose="05000000000000000000" pitchFamily="2" charset="2"/>
              <a:buChar char="§"/>
            </a:pPr>
            <a:endParaRPr lang="en-US" dirty="0" smtClean="0">
              <a:effectLst>
                <a:outerShdw blurRad="38100" dist="38100" dir="2700000" algn="tl">
                  <a:srgbClr val="000000">
                    <a:alpha val="43137"/>
                  </a:srgbClr>
                </a:outerShdw>
              </a:effectLst>
            </a:endParaRPr>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21</a:t>
            </a:fld>
            <a:endParaRPr lang="en-US" sz="1200" dirty="0">
              <a:latin typeface="Times New Roman" pitchFamily="18" charset="0"/>
            </a:endParaRPr>
          </a:p>
        </p:txBody>
      </p:sp>
    </p:spTree>
    <p:extLst>
      <p:ext uri="{BB962C8B-B14F-4D97-AF65-F5344CB8AC3E}">
        <p14:creationId xmlns:p14="http://schemas.microsoft.com/office/powerpoint/2010/main" val="9500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7"/>
          <p:cNvSpPr>
            <a:spLocks noGrp="1"/>
          </p:cNvSpPr>
          <p:nvPr>
            <p:ph type="title"/>
          </p:nvPr>
        </p:nvSpPr>
        <p:spPr>
          <a:xfrm>
            <a:off x="405063" y="786565"/>
            <a:ext cx="3938337" cy="1143000"/>
          </a:xfrm>
        </p:spPr>
        <p:txBody>
          <a:bodyPr>
            <a:normAutofit/>
          </a:bodyPr>
          <a:lstStyle/>
          <a:p>
            <a:pPr algn="l" eaLnBrk="1" hangingPunct="1"/>
            <a:r>
              <a:rPr lang="en-US" sz="4000" dirty="0" smtClean="0">
                <a:latin typeface="Calibri" panose="020F0502020204030204" pitchFamily="34" charset="0"/>
                <a:cs typeface="Calibri" panose="020F0502020204030204" pitchFamily="34" charset="0"/>
              </a:rPr>
              <a:t>Not a New Threat </a:t>
            </a:r>
          </a:p>
        </p:txBody>
      </p:sp>
      <p:sp>
        <p:nvSpPr>
          <p:cNvPr id="9" name="Content Placeholder 8"/>
          <p:cNvSpPr>
            <a:spLocks noGrp="1"/>
          </p:cNvSpPr>
          <p:nvPr>
            <p:ph idx="1"/>
          </p:nvPr>
        </p:nvSpPr>
        <p:spPr>
          <a:xfrm>
            <a:off x="1227099" y="2424783"/>
            <a:ext cx="5792680" cy="3857748"/>
          </a:xfrm>
        </p:spPr>
        <p:txBody>
          <a:bodyPr rtlCol="0">
            <a:normAutofit/>
          </a:bodyPr>
          <a:lstStyle/>
          <a:p>
            <a:pPr>
              <a:buClr>
                <a:srgbClr val="0070C0"/>
              </a:buClr>
              <a:buFont typeface="Wingdings" panose="05000000000000000000" pitchFamily="2" charset="2"/>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University of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Texas: 1966</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Ysidro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McDonalds: 1984</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Luby’s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Cafeteria: 1991</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defRP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Columbine: 1999 </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Virginia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Tech: 2007</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Amish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Schoolhouse: 2006 </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defRP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Mumbai: 2008</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http://upload.wikimedia.org/wikipedia/commons/thumb/5/53/Uttower1.jpg/170px-Uttow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13" y="2248513"/>
            <a:ext cx="2803495" cy="361156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26311" y="5959365"/>
            <a:ext cx="2936298"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University of Texas, Austin Bell Tower.</a:t>
            </a:r>
            <a:endParaRPr lang="en-US" dirty="0">
              <a:effectLst>
                <a:outerShdw blurRad="38100" dist="38100" dir="2700000" algn="tl">
                  <a:srgbClr val="000000">
                    <a:alpha val="43137"/>
                  </a:srgbClr>
                </a:outerShdw>
              </a:effectLst>
            </a:endParaRPr>
          </a:p>
        </p:txBody>
      </p:sp>
      <p:sp>
        <p:nvSpPr>
          <p:cNvPr id="6"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22</a:t>
            </a:fld>
            <a:endParaRPr lang="en-US" sz="1200" dirty="0">
              <a:latin typeface="Times New Roman" pitchFamily="18" charset="0"/>
            </a:endParaRPr>
          </a:p>
        </p:txBody>
      </p:sp>
    </p:spTree>
    <p:extLst>
      <p:ext uri="{BB962C8B-B14F-4D97-AF65-F5344CB8AC3E}">
        <p14:creationId xmlns:p14="http://schemas.microsoft.com/office/powerpoint/2010/main" val="243765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77" y="951460"/>
            <a:ext cx="4409617" cy="685800"/>
          </a:xfrm>
        </p:spPr>
        <p:txBody>
          <a:bodyPr>
            <a:normAutofit/>
          </a:bodyPr>
          <a:lstStyle/>
          <a:p>
            <a:r>
              <a:rPr lang="en-US" sz="4000" dirty="0" smtClean="0">
                <a:effectLst>
                  <a:glow rad="38100">
                    <a:schemeClr val="bg1">
                      <a:lumMod val="65000"/>
                      <a:lumOff val="35000"/>
                      <a:alpha val="40000"/>
                    </a:schemeClr>
                  </a:glow>
                </a:effectLst>
                <a:cs typeface="Calibri" pitchFamily="34" charset="0"/>
              </a:rPr>
              <a:t>The Next Incident</a:t>
            </a:r>
            <a:endParaRPr lang="en-US" sz="4000" dirty="0">
              <a:effectLst>
                <a:glow rad="38100">
                  <a:schemeClr val="bg1">
                    <a:lumMod val="65000"/>
                    <a:lumOff val="35000"/>
                    <a:alpha val="40000"/>
                  </a:schemeClr>
                </a:glow>
              </a:effectLst>
              <a:cs typeface="Calibri" pitchFamily="34" charset="0"/>
            </a:endParaRPr>
          </a:p>
        </p:txBody>
      </p:sp>
      <p:sp>
        <p:nvSpPr>
          <p:cNvPr id="6" name="Content Placeholder 5"/>
          <p:cNvSpPr>
            <a:spLocks noGrp="1"/>
          </p:cNvSpPr>
          <p:nvPr>
            <p:ph idx="1"/>
          </p:nvPr>
        </p:nvSpPr>
        <p:spPr>
          <a:xfrm>
            <a:off x="1468360" y="2054027"/>
            <a:ext cx="8585683" cy="4700509"/>
          </a:xfrm>
        </p:spPr>
        <p:txBody>
          <a:bodyPr>
            <a:noAutofit/>
          </a:bodyPr>
          <a:lstStyle/>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next incident of mass violence is already in progress,                                 but you haven’t heard about it yet.</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From the first radio call of </a:t>
            </a:r>
            <a:r>
              <a:rPr lang="en-US" sz="24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“Shots Fired” </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to the last call of </a:t>
            </a:r>
            <a:r>
              <a:rPr lang="en-US" sz="24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“Shooter Down,”</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the entire incident will likely only be 12 minutes in duration; </a:t>
            </a:r>
            <a:r>
              <a:rPr lang="en-US"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Thirty-seven </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percent last less than 5 </a:t>
            </a:r>
            <a:r>
              <a:rPr lang="en-US"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minutes.</a:t>
            </a:r>
            <a:endPar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shooter began his meticulous preparation and planning months, sometimes years in advance.</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psychological, social and economic consequences of the incident may last decades, even a lifetime.</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To effectively mitigate the operational risks of workplace violence, and the extreme violence of an Active Shooter Incident, you must adequately anticipate the entire lifecycle of the event. </a:t>
            </a:r>
            <a:endParaRPr lang="en-US" sz="24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23</a:t>
            </a:fld>
            <a:endParaRPr lang="en-US" sz="1200" dirty="0">
              <a:latin typeface="Times New Roman" pitchFamily="18" charset="0"/>
            </a:endParaRPr>
          </a:p>
        </p:txBody>
      </p:sp>
      <p:pic>
        <p:nvPicPr>
          <p:cNvPr id="4" name="Picture 3"/>
          <p:cNvPicPr>
            <a:picLocks noChangeAspect="1"/>
          </p:cNvPicPr>
          <p:nvPr/>
        </p:nvPicPr>
        <p:blipFill>
          <a:blip r:embed="rId2"/>
          <a:stretch>
            <a:fillRect/>
          </a:stretch>
        </p:blipFill>
        <p:spPr>
          <a:xfrm>
            <a:off x="9243064" y="217777"/>
            <a:ext cx="2179666" cy="2417139"/>
          </a:xfrm>
          <a:prstGeom prst="rect">
            <a:avLst/>
          </a:prstGeom>
          <a:ln w="19050">
            <a:solidFill>
              <a:schemeClr val="bg1"/>
            </a:solidFill>
          </a:ln>
        </p:spPr>
      </p:pic>
    </p:spTree>
    <p:extLst>
      <p:ext uri="{BB962C8B-B14F-4D97-AF65-F5344CB8AC3E}">
        <p14:creationId xmlns:p14="http://schemas.microsoft.com/office/powerpoint/2010/main" val="3732087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6732" y="2541204"/>
            <a:ext cx="8144134" cy="1373070"/>
          </a:xfrm>
        </p:spPr>
        <p:txBody>
          <a:bodyPr/>
          <a:lstStyle/>
          <a:p>
            <a:pPr algn="l"/>
            <a:r>
              <a:rPr lang="en-US" dirty="0" smtClean="0"/>
              <a:t>Incident Dynamics</a:t>
            </a:r>
            <a:endParaRPr lang="en-US" dirty="0"/>
          </a:p>
        </p:txBody>
      </p:sp>
      <p:sp>
        <p:nvSpPr>
          <p:cNvPr id="5" name="Subtitle 4"/>
          <p:cNvSpPr>
            <a:spLocks noGrp="1"/>
          </p:cNvSpPr>
          <p:nvPr>
            <p:ph type="subTitle" idx="1"/>
          </p:nvPr>
        </p:nvSpPr>
        <p:spPr>
          <a:xfrm>
            <a:off x="9583690" y="3142755"/>
            <a:ext cx="2279447" cy="1117687"/>
          </a:xfrm>
        </p:spPr>
        <p:txBody>
          <a:bodyPr>
            <a:normAutofit/>
          </a:bodyPr>
          <a:lstStyle/>
          <a:p>
            <a:pPr algn="l"/>
            <a:r>
              <a:rPr lang="en-US" sz="3600" dirty="0" smtClean="0">
                <a:effectLst>
                  <a:outerShdw blurRad="38100" dist="38100" dir="2700000" algn="tl">
                    <a:srgbClr val="000000">
                      <a:alpha val="43137"/>
                    </a:srgbClr>
                  </a:outerShdw>
                </a:effectLst>
              </a:rPr>
              <a:t>Section 2</a:t>
            </a:r>
            <a:endParaRPr lang="en-US" sz="3600" dirty="0">
              <a:effectLst>
                <a:outerShdw blurRad="38100" dist="38100" dir="2700000" algn="tl">
                  <a:srgbClr val="000000">
                    <a:alpha val="43137"/>
                  </a:srgbClr>
                </a:outerShdw>
              </a:effectLst>
            </a:endParaRPr>
          </a:p>
        </p:txBody>
      </p:sp>
      <p:sp>
        <p:nvSpPr>
          <p:cNvPr id="6"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24</a:t>
            </a:fld>
            <a:endParaRPr lang="en-US" sz="1200" dirty="0">
              <a:latin typeface="Times New Roman" pitchFamily="18" charset="0"/>
            </a:endParaRPr>
          </a:p>
        </p:txBody>
      </p:sp>
    </p:spTree>
    <p:extLst>
      <p:ext uri="{BB962C8B-B14F-4D97-AF65-F5344CB8AC3E}">
        <p14:creationId xmlns:p14="http://schemas.microsoft.com/office/powerpoint/2010/main" val="2844702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Definitions</a:t>
            </a:r>
            <a:endParaRPr lang="en-US" dirty="0"/>
          </a:p>
        </p:txBody>
      </p:sp>
      <p:sp>
        <p:nvSpPr>
          <p:cNvPr id="3" name="Content Placeholder 2"/>
          <p:cNvSpPr>
            <a:spLocks noGrp="1"/>
          </p:cNvSpPr>
          <p:nvPr>
            <p:ph idx="1"/>
          </p:nvPr>
        </p:nvSpPr>
        <p:spPr>
          <a:xfrm>
            <a:off x="680321" y="2336873"/>
            <a:ext cx="9613861" cy="4130028"/>
          </a:xfrm>
        </p:spPr>
        <p:txBody>
          <a:bodyPr>
            <a:normAutofit fontScale="92500" lnSpcReduction="10000"/>
          </a:bodyPr>
          <a:lstStyle/>
          <a:p>
            <a:pPr>
              <a:buClr>
                <a:srgbClr val="0070C0"/>
              </a:buClr>
              <a:buFont typeface="Wingdings" panose="05000000000000000000" pitchFamily="2" charset="2"/>
              <a:buChar char="§"/>
            </a:pPr>
            <a:r>
              <a:rPr lang="en-US" u="sng" dirty="0" smtClean="0">
                <a:effectLst>
                  <a:outerShdw blurRad="38100" dist="38100" dir="2700000" algn="tl">
                    <a:srgbClr val="000000">
                      <a:alpha val="43137"/>
                    </a:srgbClr>
                  </a:outerShdw>
                </a:effectLst>
              </a:rPr>
              <a:t>Spree Killing</a:t>
            </a:r>
            <a:r>
              <a:rPr lang="en-US" b="1"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The</a:t>
            </a:r>
            <a:r>
              <a:rPr lang="en-US" dirty="0">
                <a:effectLst>
                  <a:outerShdw blurRad="38100" dist="38100" dir="2700000" algn="tl">
                    <a:srgbClr val="000000">
                      <a:alpha val="43137"/>
                    </a:srgbClr>
                  </a:outerShdw>
                </a:effectLst>
              </a:rPr>
              <a:t> U.S. Bureau of Justice Statistics defines a spree killing as "killings at two or more locations with almost no time break between </a:t>
            </a:r>
            <a:r>
              <a:rPr lang="en-US" dirty="0" smtClean="0">
                <a:effectLst>
                  <a:outerShdw blurRad="38100" dist="38100" dir="2700000" algn="tl">
                    <a:srgbClr val="000000">
                      <a:alpha val="43137"/>
                    </a:srgbClr>
                  </a:outerShdw>
                </a:effectLst>
              </a:rPr>
              <a:t>murders.”</a:t>
            </a:r>
          </a:p>
          <a:p>
            <a:pPr>
              <a:buClr>
                <a:srgbClr val="0070C0"/>
              </a:buClr>
              <a:buFont typeface="Wingdings" panose="05000000000000000000" pitchFamily="2" charset="2"/>
              <a:buChar char="§"/>
            </a:pPr>
            <a:r>
              <a:rPr lang="en-US" u="sng" dirty="0" smtClean="0">
                <a:effectLst>
                  <a:outerShdw blurRad="38100" dist="38100" dir="2700000" algn="tl">
                    <a:srgbClr val="000000">
                      <a:alpha val="43137"/>
                    </a:srgbClr>
                  </a:outerShdw>
                </a:effectLst>
              </a:rPr>
              <a:t>Serial Killing</a:t>
            </a:r>
            <a:r>
              <a:rPr lang="en-US" dirty="0" smtClean="0">
                <a:effectLst>
                  <a:outerShdw blurRad="38100" dist="38100" dir="2700000" algn="tl">
                    <a:srgbClr val="000000">
                      <a:alpha val="43137"/>
                    </a:srgbClr>
                  </a:outerShdw>
                </a:effectLst>
              </a:rPr>
              <a:t>: The FBI defines serial killing as "</a:t>
            </a:r>
            <a:r>
              <a:rPr lang="en-US" dirty="0">
                <a:effectLst>
                  <a:outerShdw blurRad="38100" dist="38100" dir="2700000" algn="tl">
                    <a:srgbClr val="000000">
                      <a:alpha val="43137"/>
                    </a:srgbClr>
                  </a:outerShdw>
                </a:effectLst>
              </a:rPr>
              <a:t>a series of two or more murders, committed as separate events, usually, but not always, by one offender acting </a:t>
            </a:r>
            <a:r>
              <a:rPr lang="en-US" dirty="0" smtClean="0">
                <a:effectLst>
                  <a:outerShdw blurRad="38100" dist="38100" dir="2700000" algn="tl">
                    <a:srgbClr val="000000">
                      <a:alpha val="43137"/>
                    </a:srgbClr>
                  </a:outerShdw>
                </a:effectLst>
              </a:rPr>
              <a:t>alone.“</a:t>
            </a:r>
          </a:p>
          <a:p>
            <a:pPr>
              <a:buClr>
                <a:srgbClr val="0070C0"/>
              </a:buClr>
              <a:buFont typeface="Wingdings" panose="05000000000000000000" pitchFamily="2" charset="2"/>
              <a:buChar char="§"/>
            </a:pPr>
            <a:r>
              <a:rPr lang="en-US" u="sng" dirty="0" smtClean="0"/>
              <a:t>Mass Murder</a:t>
            </a:r>
            <a:r>
              <a:rPr lang="en-US" dirty="0" smtClean="0"/>
              <a:t>: </a:t>
            </a:r>
            <a:r>
              <a:rPr lang="en-US" dirty="0"/>
              <a:t>According to the FBI, </a:t>
            </a:r>
            <a:r>
              <a:rPr lang="en-US" dirty="0" smtClean="0"/>
              <a:t>mass </a:t>
            </a:r>
            <a:r>
              <a:rPr lang="en-US" dirty="0"/>
              <a:t>murder is defined as the person murdering four or more persons during a particular event with no </a:t>
            </a:r>
            <a:r>
              <a:rPr lang="en-US" i="1" dirty="0"/>
              <a:t>cooling-off period</a:t>
            </a:r>
            <a:r>
              <a:rPr lang="en-US" dirty="0"/>
              <a:t> between the murders. A mass murder typically occurs in a single location in which a number of victims are killed by an individual or </a:t>
            </a:r>
            <a:r>
              <a:rPr lang="en-US" dirty="0" smtClean="0"/>
              <a:t>more.</a:t>
            </a:r>
            <a:r>
              <a:rPr lang="en-US" dirty="0"/>
              <a:t> With exceptions, many acts of mass murder end with the death of the perpetrator(s), whether by direct suicide or being killed by law enforcement</a:t>
            </a:r>
            <a:r>
              <a:rPr lang="en-US" dirty="0" smtClean="0"/>
              <a:t>.</a:t>
            </a:r>
            <a:endParaRPr lang="en-US" dirty="0"/>
          </a:p>
        </p:txBody>
      </p:sp>
    </p:spTree>
    <p:extLst>
      <p:ext uri="{BB962C8B-B14F-4D97-AF65-F5344CB8AC3E}">
        <p14:creationId xmlns:p14="http://schemas.microsoft.com/office/powerpoint/2010/main" val="17801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21" y="556332"/>
            <a:ext cx="4230585" cy="1600200"/>
          </a:xfrm>
        </p:spPr>
        <p:txBody>
          <a:bodyPr>
            <a:noAutofit/>
          </a:bodyPr>
          <a:lstStyle/>
          <a:p>
            <a:pPr algn="l"/>
            <a:r>
              <a:rPr lang="en-US" sz="4000" dirty="0">
                <a:latin typeface="Calibri" pitchFamily="34" charset="0"/>
                <a:cs typeface="Calibri" pitchFamily="34" charset="0"/>
              </a:rPr>
              <a:t>Definition:</a:t>
            </a:r>
            <a:br>
              <a:rPr lang="en-US" sz="4000" dirty="0">
                <a:latin typeface="Calibri" pitchFamily="34" charset="0"/>
                <a:cs typeface="Calibri" pitchFamily="34" charset="0"/>
              </a:rPr>
            </a:br>
            <a:r>
              <a:rPr lang="en-US" sz="4000" i="1" dirty="0">
                <a:latin typeface="Calibri" pitchFamily="34" charset="0"/>
                <a:cs typeface="Calibri" pitchFamily="34" charset="0"/>
              </a:rPr>
              <a:t>Active Shooter</a:t>
            </a:r>
          </a:p>
        </p:txBody>
      </p:sp>
      <p:sp>
        <p:nvSpPr>
          <p:cNvPr id="3" name="Content Placeholder 2"/>
          <p:cNvSpPr>
            <a:spLocks noGrp="1"/>
          </p:cNvSpPr>
          <p:nvPr>
            <p:ph idx="1"/>
          </p:nvPr>
        </p:nvSpPr>
        <p:spPr>
          <a:xfrm>
            <a:off x="1300583" y="3465258"/>
            <a:ext cx="8846622" cy="3210179"/>
          </a:xfrm>
        </p:spPr>
        <p:txBody>
          <a:bodyPr>
            <a:normAutofit/>
          </a:bodyPr>
          <a:lstStyle/>
          <a:p>
            <a:pPr marL="0" indent="0">
              <a:buNone/>
            </a:pP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“An </a:t>
            </a:r>
            <a:r>
              <a:rPr lang="en-US" sz="2400" dirty="0">
                <a:solidFill>
                  <a:schemeClr val="tx1"/>
                </a:solidFill>
                <a:effectLst>
                  <a:outerShdw blurRad="38100" dist="38100" dir="2700000" algn="tl">
                    <a:srgbClr val="000000">
                      <a:alpha val="43137"/>
                    </a:srgbClr>
                  </a:outerShdw>
                </a:effectLst>
                <a:latin typeface="Calibri" pitchFamily="34" charset="0"/>
                <a:cs typeface="Calibri" pitchFamily="34" charset="0"/>
              </a:rPr>
              <a:t>Active Shooter is an individual actively engaged </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in </a:t>
            </a:r>
            <a:r>
              <a:rPr lang="en-US" sz="2400" dirty="0">
                <a:solidFill>
                  <a:schemeClr val="tx1"/>
                </a:solidFill>
                <a:effectLst>
                  <a:outerShdw blurRad="38100" dist="38100" dir="2700000" algn="tl">
                    <a:srgbClr val="000000">
                      <a:alpha val="43137"/>
                    </a:srgbClr>
                  </a:outerShdw>
                </a:effectLst>
                <a:latin typeface="Calibri" pitchFamily="34" charset="0"/>
                <a:cs typeface="Calibri" pitchFamily="34" charset="0"/>
              </a:rPr>
              <a:t>killing or attempting to kill people in a conﬁned </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and </a:t>
            </a:r>
            <a:r>
              <a:rPr lang="en-US" sz="2400" dirty="0">
                <a:solidFill>
                  <a:schemeClr val="tx1"/>
                </a:solidFill>
                <a:effectLst>
                  <a:outerShdw blurRad="38100" dist="38100" dir="2700000" algn="tl">
                    <a:srgbClr val="000000">
                      <a:alpha val="43137"/>
                    </a:srgbClr>
                  </a:outerShdw>
                </a:effectLst>
                <a:latin typeface="Calibri" pitchFamily="34" charset="0"/>
                <a:cs typeface="Calibri" pitchFamily="34" charset="0"/>
              </a:rPr>
              <a:t>populated area; in most cases, active shooters </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use </a:t>
            </a:r>
            <a:r>
              <a:rPr lang="en-US" sz="2400" dirty="0">
                <a:solidFill>
                  <a:schemeClr val="tx1"/>
                </a:solidFill>
                <a:effectLst>
                  <a:outerShdw blurRad="38100" dist="38100" dir="2700000" algn="tl">
                    <a:srgbClr val="000000">
                      <a:alpha val="43137"/>
                    </a:srgbClr>
                  </a:outerShdw>
                </a:effectLst>
                <a:latin typeface="Calibri" pitchFamily="34" charset="0"/>
                <a:cs typeface="Calibri" pitchFamily="34" charset="0"/>
              </a:rPr>
              <a:t>ﬁrearms(s) and there is no pattern or method to </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their </a:t>
            </a:r>
            <a:r>
              <a:rPr lang="en-US" sz="2400" dirty="0">
                <a:solidFill>
                  <a:schemeClr val="tx1"/>
                </a:solidFill>
                <a:effectLst>
                  <a:outerShdw blurRad="38100" dist="38100" dir="2700000" algn="tl">
                    <a:srgbClr val="000000">
                      <a:alpha val="43137"/>
                    </a:srgbClr>
                  </a:outerShdw>
                </a:effectLst>
                <a:latin typeface="Calibri" pitchFamily="34" charset="0"/>
                <a:cs typeface="Calibri" pitchFamily="34" charset="0"/>
              </a:rPr>
              <a:t>selection of victims</a:t>
            </a: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p>
          <a:p>
            <a:pPr marL="0" indent="0">
              <a:buNone/>
            </a:pPr>
            <a:r>
              <a:rPr lang="en-US" sz="2400" i="1" dirty="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n-US" sz="24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n-US" sz="1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800" i="1" dirty="0">
                <a:solidFill>
                  <a:schemeClr val="tx1"/>
                </a:solidFill>
                <a:effectLst>
                  <a:outerShdw blurRad="38100" dist="38100" dir="2700000" algn="tl">
                    <a:srgbClr val="000000">
                      <a:alpha val="43137"/>
                    </a:srgbClr>
                  </a:outerShdw>
                </a:effectLst>
                <a:latin typeface="Calibri" pitchFamily="34" charset="0"/>
                <a:cs typeface="Calibri" pitchFamily="34" charset="0"/>
              </a:rPr>
              <a:t>U.S. Department of Homeland Security, 2008</a:t>
            </a:r>
          </a:p>
          <a:p>
            <a:pPr marL="320040" lvl="1" indent="0">
              <a:buNone/>
            </a:pPr>
            <a:r>
              <a:rPr lang="en-US" sz="24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While victim selection is often random, the violent attacks are not. They are meticulously planned, resourced, rehearsed, and methodically executed. </a:t>
            </a:r>
            <a:endParaRPr lang="en-US" sz="2400"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Slide Number Placeholder 3"/>
          <p:cNvSpPr txBox="1">
            <a:spLocks noGrp="1"/>
          </p:cNvSpPr>
          <p:nvPr/>
        </p:nvSpPr>
        <p:spPr bwMode="auto">
          <a:xfrm>
            <a:off x="11190514"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26</a:t>
            </a:fld>
            <a:endParaRPr lang="en-US" sz="1200" dirty="0">
              <a:latin typeface="Times New Roman" pitchFamily="18" charset="0"/>
            </a:endParaRPr>
          </a:p>
        </p:txBody>
      </p:sp>
      <p:pic>
        <p:nvPicPr>
          <p:cNvPr id="2050" name="Picture 2" descr="http://www.spartancops.com/wp-content/uploads/2009/08/kleboldandhar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595" y="308637"/>
            <a:ext cx="3427609" cy="26605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24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238" y="506732"/>
            <a:ext cx="7442364" cy="1600200"/>
          </a:xfrm>
        </p:spPr>
        <p:txBody>
          <a:bodyPr>
            <a:noAutofit/>
          </a:bodyPr>
          <a:lstStyle/>
          <a:p>
            <a:pPr algn="ctr"/>
            <a:r>
              <a:rPr lang="en-US" sz="3200" dirty="0">
                <a:latin typeface="Calibri" pitchFamily="34" charset="0"/>
                <a:cs typeface="Calibri" pitchFamily="34" charset="0"/>
              </a:rPr>
              <a:t>Analysis of Active Shooter Incidents</a:t>
            </a:r>
            <a:br>
              <a:rPr lang="en-US" sz="3200" dirty="0">
                <a:latin typeface="Calibri" pitchFamily="34" charset="0"/>
                <a:cs typeface="Calibri" pitchFamily="34" charset="0"/>
              </a:rPr>
            </a:br>
            <a:r>
              <a:rPr lang="en-US" sz="3200" dirty="0" smtClean="0">
                <a:latin typeface="Calibri" pitchFamily="34" charset="0"/>
                <a:cs typeface="Calibri" pitchFamily="34" charset="0"/>
              </a:rPr>
              <a:t>(</a:t>
            </a:r>
            <a:r>
              <a:rPr lang="en-US" sz="3200" i="1" dirty="0" smtClean="0">
                <a:latin typeface="Calibri" pitchFamily="34" charset="0"/>
                <a:cs typeface="Calibri" pitchFamily="34" charset="0"/>
              </a:rPr>
              <a:t>n </a:t>
            </a:r>
            <a:r>
              <a:rPr lang="en-US" sz="3200" i="1" dirty="0">
                <a:latin typeface="Calibri" pitchFamily="34" charset="0"/>
                <a:cs typeface="Calibri" pitchFamily="34" charset="0"/>
              </a:rPr>
              <a:t>= 324)</a:t>
            </a:r>
            <a:br>
              <a:rPr lang="en-US" sz="3200" i="1" dirty="0">
                <a:latin typeface="Calibri" pitchFamily="34" charset="0"/>
                <a:cs typeface="Calibri" pitchFamily="34" charset="0"/>
              </a:rPr>
            </a:br>
            <a:r>
              <a:rPr lang="en-US" sz="3200" i="1" dirty="0">
                <a:latin typeface="Calibri" pitchFamily="34" charset="0"/>
                <a:cs typeface="Calibri" pitchFamily="34" charset="0"/>
              </a:rPr>
              <a:t>1966-2012</a:t>
            </a:r>
          </a:p>
        </p:txBody>
      </p:sp>
      <p:pic>
        <p:nvPicPr>
          <p:cNvPr id="2050" name="Picture 2" descr="F:\PICTURES\building g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414" y="2165669"/>
            <a:ext cx="2734011" cy="273401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35514" y="4958417"/>
            <a:ext cx="5357812" cy="1600438"/>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Calibri" pitchFamily="34" charset="0"/>
                <a:cs typeface="Calibri" pitchFamily="34" charset="0"/>
              </a:rPr>
              <a:t>Sources: </a:t>
            </a:r>
          </a:p>
          <a:p>
            <a:pPr algn="ctr"/>
            <a:r>
              <a:rPr lang="en-US" dirty="0" smtClean="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latin typeface="Calibri" pitchFamily="34" charset="0"/>
                <a:cs typeface="Calibri" pitchFamily="34" charset="0"/>
              </a:rPr>
              <a:t>“Active Shooter: Recommendations and Analysis for Risk Mitigation, </a:t>
            </a:r>
            <a:r>
              <a:rPr lang="en-US" dirty="0" smtClean="0">
                <a:effectLst>
                  <a:outerShdw blurRad="38100" dist="38100" dir="2700000" algn="tl">
                    <a:srgbClr val="000000">
                      <a:alpha val="43137"/>
                    </a:srgbClr>
                  </a:outerShdw>
                </a:effectLst>
                <a:latin typeface="Calibri" pitchFamily="34" charset="0"/>
                <a:cs typeface="Calibri" pitchFamily="34" charset="0"/>
              </a:rPr>
              <a:t>NYPD 2010 </a:t>
            </a:r>
            <a:r>
              <a:rPr lang="en-US" dirty="0">
                <a:effectLst>
                  <a:outerShdw blurRad="38100" dist="38100" dir="2700000" algn="tl">
                    <a:srgbClr val="000000">
                      <a:alpha val="43137"/>
                    </a:srgbClr>
                  </a:outerShdw>
                </a:effectLst>
                <a:latin typeface="Calibri" pitchFamily="34" charset="0"/>
                <a:cs typeface="Calibri" pitchFamily="34" charset="0"/>
              </a:rPr>
              <a:t>&amp; 2012. </a:t>
            </a:r>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algn="ctr"/>
            <a:endParaRPr lang="en-US" sz="800" dirty="0" smtClean="0">
              <a:effectLst>
                <a:outerShdw blurRad="38100" dist="38100" dir="2700000" algn="tl">
                  <a:srgbClr val="000000">
                    <a:alpha val="43137"/>
                  </a:srgbClr>
                </a:outerShdw>
              </a:effectLst>
              <a:latin typeface="Calibri" pitchFamily="34" charset="0"/>
              <a:cs typeface="Calibri" pitchFamily="34" charset="0"/>
            </a:endParaRPr>
          </a:p>
          <a:p>
            <a:pPr algn="ctr"/>
            <a:r>
              <a:rPr lang="en-US" dirty="0" smtClean="0">
                <a:effectLst>
                  <a:outerShdw blurRad="38100" dist="38100" dir="2700000" algn="tl">
                    <a:srgbClr val="000000">
                      <a:alpha val="43137"/>
                    </a:srgbClr>
                  </a:outerShdw>
                </a:effectLst>
                <a:latin typeface="Calibri" pitchFamily="34" charset="0"/>
                <a:cs typeface="Calibri" pitchFamily="34" charset="0"/>
              </a:rPr>
              <a:t>“Addressing the Problem of the Active Shooter”         FBI Law Enforcement Bulletin, May 2013.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27</a:t>
            </a:fld>
            <a:endParaRPr lang="en-US" sz="1200" dirty="0">
              <a:latin typeface="Times New Roman" pitchFamily="18" charset="0"/>
            </a:endParaRPr>
          </a:p>
        </p:txBody>
      </p:sp>
    </p:spTree>
    <p:extLst>
      <p:ext uri="{BB962C8B-B14F-4D97-AF65-F5344CB8AC3E}">
        <p14:creationId xmlns:p14="http://schemas.microsoft.com/office/powerpoint/2010/main" val="2889538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241" y="1000000"/>
            <a:ext cx="2478974" cy="685800"/>
          </a:xfrm>
        </p:spPr>
        <p:txBody>
          <a:bodyPr>
            <a:noAutofit/>
          </a:bodyPr>
          <a:lstStyle/>
          <a:p>
            <a:r>
              <a:rPr lang="en-US" sz="4000" dirty="0" smtClean="0">
                <a:latin typeface="Calibri" pitchFamily="34" charset="0"/>
                <a:cs typeface="Calibri" pitchFamily="34" charset="0"/>
              </a:rPr>
              <a:t>Setting</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720861" y="2319745"/>
            <a:ext cx="7239000" cy="3505200"/>
          </a:xfrm>
        </p:spPr>
        <p:txBody>
          <a:bodyPr>
            <a:normAutofit/>
          </a:bodyPr>
          <a:lstStyle/>
          <a:p>
            <a:pPr>
              <a:buClr>
                <a:srgbClr val="0070C0"/>
              </a:buClr>
              <a:buFont typeface="Wingdings" pitchFamily="2" charset="2"/>
              <a:buChar char="§"/>
            </a:pPr>
            <a:r>
              <a:rPr lang="en-US" sz="2800" dirty="0">
                <a:effectLst>
                  <a:outerShdw blurRad="38100" dist="38100" dir="2700000" algn="tl">
                    <a:srgbClr val="000000">
                      <a:alpha val="43137"/>
                    </a:srgbClr>
                  </a:outerShdw>
                </a:effectLst>
                <a:latin typeface="Calibri" pitchFamily="34" charset="0"/>
                <a:cs typeface="Calibri" pitchFamily="34" charset="0"/>
              </a:rPr>
              <a:t>School: 24%</a:t>
            </a:r>
          </a:p>
          <a:p>
            <a:pPr>
              <a:buClr>
                <a:srgbClr val="0070C0"/>
              </a:buClr>
              <a:buFont typeface="Wingdings" pitchFamily="2" charset="2"/>
              <a:buChar char="§"/>
            </a:pPr>
            <a:r>
              <a:rPr lang="en-US" sz="2800" dirty="0">
                <a:effectLst>
                  <a:outerShdw blurRad="38100" dist="38100" dir="2700000" algn="tl">
                    <a:srgbClr val="000000">
                      <a:alpha val="43137"/>
                    </a:srgbClr>
                  </a:outerShdw>
                </a:effectLst>
                <a:latin typeface="Calibri" pitchFamily="34" charset="0"/>
                <a:cs typeface="Calibri" pitchFamily="34" charset="0"/>
              </a:rPr>
              <a:t>Office Building: 11%</a:t>
            </a:r>
          </a:p>
          <a:p>
            <a:pPr>
              <a:buClr>
                <a:srgbClr val="0070C0"/>
              </a:buClr>
              <a:buFont typeface="Wingdings" pitchFamily="2" charset="2"/>
              <a:buChar char="§"/>
            </a:pPr>
            <a:r>
              <a:rPr lang="en-US" sz="2800" dirty="0">
                <a:effectLst>
                  <a:outerShdw blurRad="38100" dist="38100" dir="2700000" algn="tl">
                    <a:srgbClr val="000000">
                      <a:alpha val="43137"/>
                    </a:srgbClr>
                  </a:outerShdw>
                </a:effectLst>
                <a:latin typeface="Calibri" pitchFamily="34" charset="0"/>
                <a:cs typeface="Calibri" pitchFamily="34" charset="0"/>
              </a:rPr>
              <a:t>Open Commercial: 24%</a:t>
            </a:r>
          </a:p>
          <a:p>
            <a:pPr>
              <a:buClr>
                <a:srgbClr val="0070C0"/>
              </a:buClr>
              <a:buFont typeface="Wingdings" pitchFamily="2" charset="2"/>
              <a:buChar char="§"/>
            </a:pPr>
            <a:r>
              <a:rPr lang="en-US" sz="2800" dirty="0">
                <a:effectLst>
                  <a:outerShdw blurRad="38100" dist="38100" dir="2700000" algn="tl">
                    <a:srgbClr val="000000">
                      <a:alpha val="43137"/>
                    </a:srgbClr>
                  </a:outerShdw>
                </a:effectLst>
                <a:latin typeface="Calibri" pitchFamily="34" charset="0"/>
                <a:cs typeface="Calibri" pitchFamily="34" charset="0"/>
              </a:rPr>
              <a:t>Factory/Warehouse: 12%</a:t>
            </a:r>
          </a:p>
          <a:p>
            <a:pPr>
              <a:buClr>
                <a:srgbClr val="0070C0"/>
              </a:buClr>
              <a:buFont typeface="Wingdings" pitchFamily="2" charset="2"/>
              <a:buChar char="§"/>
            </a:pPr>
            <a:r>
              <a:rPr lang="en-US" sz="2800" dirty="0">
                <a:effectLst>
                  <a:outerShdw blurRad="38100" dist="38100" dir="2700000" algn="tl">
                    <a:srgbClr val="000000">
                      <a:alpha val="43137"/>
                    </a:srgbClr>
                  </a:outerShdw>
                </a:effectLst>
                <a:latin typeface="Calibri" pitchFamily="34" charset="0"/>
                <a:cs typeface="Calibri" pitchFamily="34" charset="0"/>
              </a:rPr>
              <a:t>Other: 29%</a:t>
            </a:r>
          </a:p>
        </p:txBody>
      </p:sp>
      <p:sp>
        <p:nvSpPr>
          <p:cNvPr id="6" name="TextBox 5"/>
          <p:cNvSpPr txBox="1"/>
          <p:nvPr/>
        </p:nvSpPr>
        <p:spPr>
          <a:xfrm>
            <a:off x="3427547" y="5846544"/>
            <a:ext cx="5357812" cy="646331"/>
          </a:xfrm>
          <a:prstGeom prst="rect">
            <a:avLst/>
          </a:prstGeom>
          <a:noFill/>
        </p:spPr>
        <p:txBody>
          <a:bodyPr wrap="square" rtlCol="0">
            <a:spAutoFit/>
          </a:bodyPr>
          <a:lstStyle/>
          <a:p>
            <a:pPr algn="ctr"/>
            <a:r>
              <a:rPr lang="en-US" dirty="0">
                <a:latin typeface="Calibri" pitchFamily="34" charset="0"/>
                <a:cs typeface="Calibri" pitchFamily="34" charset="0"/>
              </a:rPr>
              <a:t>Source: NYPD “Active Shooter: Recommendations and Analysis for Risk Mitigation, 2010 &amp; 2012.  </a:t>
            </a:r>
          </a:p>
        </p:txBody>
      </p:sp>
      <p:sp>
        <p:nvSpPr>
          <p:cNvPr id="7"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28</a:t>
            </a:fld>
            <a:endParaRPr lang="en-US" sz="1200" dirty="0">
              <a:latin typeface="Times New Roman" pitchFamily="18" charset="0"/>
            </a:endParaRPr>
          </a:p>
        </p:txBody>
      </p:sp>
      <p:pic>
        <p:nvPicPr>
          <p:cNvPr id="4098" name="Picture 2" descr="https://encrypted-tbn1.gstatic.com/images?q=tbn:ANd9GcSCvLF3sBZiDspWPQdpH6ksR32l8zb8GQrb13CR5Q8M_Czd5T5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12" y="2319745"/>
            <a:ext cx="3844306" cy="28832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1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7951"/>
            <a:ext cx="4721673" cy="1080938"/>
          </a:xfrm>
        </p:spPr>
        <p:txBody>
          <a:bodyPr/>
          <a:lstStyle/>
          <a:p>
            <a:r>
              <a:rPr lang="en-US" dirty="0" smtClean="0"/>
              <a:t>Geographic Location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279" y="2275232"/>
            <a:ext cx="6172201" cy="3870215"/>
          </a:xfrm>
          <a:prstGeom prst="rect">
            <a:avLst/>
          </a:prstGeom>
          <a:ln w="19050">
            <a:solidFill>
              <a:schemeClr val="bg1"/>
            </a:solidFill>
          </a:ln>
        </p:spPr>
      </p:pic>
      <p:sp>
        <p:nvSpPr>
          <p:cNvPr id="5" name="TextBox 4"/>
          <p:cNvSpPr txBox="1"/>
          <p:nvPr/>
        </p:nvSpPr>
        <p:spPr>
          <a:xfrm>
            <a:off x="2733388" y="6296959"/>
            <a:ext cx="6172201"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Mass shootings: 1982-2012.</a:t>
            </a:r>
            <a:endParaRPr lang="en-US" dirty="0">
              <a:effectLst>
                <a:outerShdw blurRad="38100" dist="38100" dir="2700000" algn="tl">
                  <a:srgbClr val="000000">
                    <a:alpha val="43137"/>
                  </a:srgbClr>
                </a:outerShdw>
              </a:effectLst>
            </a:endParaRPr>
          </a:p>
        </p:txBody>
      </p:sp>
      <p:sp>
        <p:nvSpPr>
          <p:cNvPr id="6"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29</a:t>
            </a:fld>
            <a:endParaRPr lang="en-US" sz="1200" dirty="0">
              <a:latin typeface="Times New Roman" pitchFamily="18" charset="0"/>
            </a:endParaRPr>
          </a:p>
        </p:txBody>
      </p:sp>
    </p:spTree>
    <p:extLst>
      <p:ext uri="{BB962C8B-B14F-4D97-AF65-F5344CB8AC3E}">
        <p14:creationId xmlns:p14="http://schemas.microsoft.com/office/powerpoint/2010/main" val="1797537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06930" y="2456447"/>
            <a:ext cx="9613861" cy="4401553"/>
          </a:xfrm>
        </p:spPr>
        <p:txBody>
          <a:bodyPr/>
          <a:lstStyle/>
          <a:p>
            <a:pPr marL="0" indent="0">
              <a:buNone/>
            </a:pPr>
            <a:r>
              <a:rPr lang="en-US" dirty="0" smtClean="0">
                <a:effectLst>
                  <a:outerShdw blurRad="38100" dist="38100" dir="2700000" algn="tl">
                    <a:srgbClr val="000000">
                      <a:alpha val="43137"/>
                    </a:srgbClr>
                  </a:outerShdw>
                </a:effectLst>
              </a:rPr>
              <a:t>At the conclusion of this program, participants will know:</a:t>
            </a:r>
          </a:p>
          <a:p>
            <a:pPr marL="0" indent="0">
              <a:buNone/>
            </a:pPr>
            <a:endParaRPr lang="en-US" sz="1000"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The scope and prevalence of mass shooting incidents</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The unique psychosocial consequences of mass shootings</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The characteristics and dynamics of Active Shooter incidents</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Approaches for coordination of services </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Strategies and techniques for providing psychosocial support</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Tips for responder safety  </a:t>
            </a:r>
            <a:endParaRPr lang="en-US" dirty="0">
              <a:effectLst>
                <a:outerShdw blurRad="38100" dist="38100" dir="2700000" algn="tl">
                  <a:srgbClr val="000000">
                    <a:alpha val="43137"/>
                  </a:srgbClr>
                </a:outerShdw>
              </a:effectLst>
            </a:endParaRPr>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a:t>
            </a:fld>
            <a:endParaRPr lang="en-US" sz="1200" dirty="0">
              <a:latin typeface="Times New Roman" pitchFamily="18" charset="0"/>
            </a:endParaRPr>
          </a:p>
        </p:txBody>
      </p:sp>
      <p:sp>
        <p:nvSpPr>
          <p:cNvPr id="5" name="TextBox 4"/>
          <p:cNvSpPr txBox="1"/>
          <p:nvPr/>
        </p:nvSpPr>
        <p:spPr>
          <a:xfrm>
            <a:off x="2838734" y="6611779"/>
            <a:ext cx="6550925" cy="246221"/>
          </a:xfrm>
          <a:prstGeom prst="rect">
            <a:avLst/>
          </a:prstGeom>
          <a:noFill/>
        </p:spPr>
        <p:txBody>
          <a:bodyPr wrap="square" rtlCol="0">
            <a:spAutoFit/>
          </a:bodyPr>
          <a:lstStyle/>
          <a:p>
            <a:pPr algn="ctr"/>
            <a:r>
              <a:rPr lang="en-US" sz="1000" dirty="0" smtClean="0">
                <a:latin typeface="Bell MT" pitchFamily="18" charset="0"/>
              </a:rPr>
              <a:t>Copyright © 2013. Behavioral Science Applications. All Rights Reserved.</a:t>
            </a:r>
            <a:endParaRPr lang="en-US" sz="1000" dirty="0">
              <a:latin typeface="Bell MT" pitchFamily="18" charset="0"/>
            </a:endParaRPr>
          </a:p>
        </p:txBody>
      </p:sp>
    </p:spTree>
    <p:extLst>
      <p:ext uri="{BB962C8B-B14F-4D97-AF65-F5344CB8AC3E}">
        <p14:creationId xmlns:p14="http://schemas.microsoft.com/office/powerpoint/2010/main" val="3852822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78" y="898513"/>
            <a:ext cx="5923808" cy="762000"/>
          </a:xfrm>
        </p:spPr>
        <p:txBody>
          <a:bodyPr>
            <a:normAutofit/>
          </a:bodyPr>
          <a:lstStyle/>
          <a:p>
            <a:pPr algn="l"/>
            <a:r>
              <a:rPr lang="en-US" sz="4000" dirty="0">
                <a:latin typeface="Calibri" pitchFamily="34" charset="0"/>
                <a:cs typeface="Calibri" pitchFamily="34" charset="0"/>
              </a:rPr>
              <a:t>Relationship with Victims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548" y="2161066"/>
            <a:ext cx="5259928" cy="3635079"/>
          </a:xfrm>
          <a:ln w="19050">
            <a:solidFill>
              <a:schemeClr val="bg1"/>
            </a:solidFill>
          </a:ln>
        </p:spPr>
      </p:pic>
      <p:sp>
        <p:nvSpPr>
          <p:cNvPr id="6" name="TextBox 5"/>
          <p:cNvSpPr txBox="1"/>
          <p:nvPr/>
        </p:nvSpPr>
        <p:spPr>
          <a:xfrm>
            <a:off x="3427547" y="5865876"/>
            <a:ext cx="535781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itchFamily="34" charset="0"/>
                <a:cs typeface="Calibri" pitchFamily="34" charset="0"/>
              </a:rPr>
              <a:t>Source: NYPD </a:t>
            </a:r>
            <a:r>
              <a:rPr lang="en-US" i="1" dirty="0">
                <a:effectLst>
                  <a:outerShdw blurRad="38100" dist="38100" dir="2700000" algn="tl">
                    <a:srgbClr val="000000">
                      <a:alpha val="43137"/>
                    </a:srgbClr>
                  </a:outerShdw>
                </a:effectLst>
                <a:latin typeface="Calibri" pitchFamily="34" charset="0"/>
                <a:cs typeface="Calibri" pitchFamily="34" charset="0"/>
              </a:rPr>
              <a:t>“Active Shooter: Recommendations and Analysis for Risk Mitigation, 2010 &amp; 2012.  </a:t>
            </a:r>
          </a:p>
        </p:txBody>
      </p:sp>
      <p:sp>
        <p:nvSpPr>
          <p:cNvPr id="7" name="Slide Number Placeholder 3"/>
          <p:cNvSpPr txBox="1">
            <a:spLocks noGrp="1"/>
          </p:cNvSpPr>
          <p:nvPr/>
        </p:nvSpPr>
        <p:spPr bwMode="auto">
          <a:xfrm>
            <a:off x="11277600" y="6512207"/>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30</a:t>
            </a:fld>
            <a:endParaRPr lang="en-US" sz="1200" dirty="0">
              <a:latin typeface="Times New Roman" pitchFamily="18" charset="0"/>
            </a:endParaRPr>
          </a:p>
        </p:txBody>
      </p:sp>
    </p:spTree>
    <p:extLst>
      <p:ext uri="{BB962C8B-B14F-4D97-AF65-F5344CB8AC3E}">
        <p14:creationId xmlns:p14="http://schemas.microsoft.com/office/powerpoint/2010/main" val="3735501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48" y="952583"/>
            <a:ext cx="4267200" cy="609600"/>
          </a:xfrm>
        </p:spPr>
        <p:txBody>
          <a:bodyPr>
            <a:noAutofit/>
          </a:bodyPr>
          <a:lstStyle/>
          <a:p>
            <a:pPr algn="l"/>
            <a:r>
              <a:rPr lang="en-US" sz="4000" dirty="0">
                <a:latin typeface="Calibri" pitchFamily="34" charset="0"/>
                <a:cs typeface="Calibri" pitchFamily="34" charset="0"/>
              </a:rPr>
              <a:t>Age of Shooter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316" y="2289810"/>
            <a:ext cx="6815419" cy="3327601"/>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148" y="3011887"/>
            <a:ext cx="3833812" cy="1477328"/>
          </a:xfrm>
          <a:prstGeom prst="rect">
            <a:avLst/>
          </a:prstGeom>
          <a:noFill/>
        </p:spPr>
        <p:txBody>
          <a:bodyPr wrap="square" rtlCol="0">
            <a:spAutoFit/>
          </a:bodyPr>
          <a:lstStyle/>
          <a:p>
            <a:r>
              <a:rPr lang="en-US" sz="2400" dirty="0">
                <a:solidFill>
                  <a:schemeClr val="tx1">
                    <a:lumMod val="75000"/>
                    <a:lumOff val="25000"/>
                  </a:schemeClr>
                </a:solidFill>
                <a:latin typeface="Calibri" pitchFamily="34" charset="0"/>
                <a:cs typeface="Calibri" pitchFamily="34" charset="0"/>
              </a:rPr>
              <a:t>   </a:t>
            </a:r>
            <a:r>
              <a:rPr lang="en-US" sz="2000" u="sng"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Bi-modal Distribution</a:t>
            </a:r>
            <a:r>
              <a:rPr lang="en-US" sz="20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t>
            </a:r>
          </a:p>
          <a:p>
            <a:endParaRPr lang="en-US" sz="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endParaRPr>
          </a:p>
          <a:p>
            <a:r>
              <a:rPr lang="en-US" sz="20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School Shooters: 15 to 19 </a:t>
            </a:r>
            <a:r>
              <a:rPr lang="en-US" sz="2000" dirty="0" err="1">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y.o</a:t>
            </a:r>
            <a:r>
              <a:rPr lang="en-US" sz="20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t>
            </a:r>
          </a:p>
          <a:p>
            <a:r>
              <a:rPr lang="en-US" sz="20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Other settings: 35-44 </a:t>
            </a:r>
            <a:r>
              <a:rPr lang="en-US" sz="2000" dirty="0" err="1">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y.o</a:t>
            </a:r>
            <a:r>
              <a:rPr lang="en-US" sz="20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t>
            </a:r>
          </a:p>
          <a:p>
            <a:endParaRPr lang="en-US" dirty="0">
              <a:effectLst>
                <a:outerShdw blurRad="38100" dist="38100" dir="2700000" algn="tl">
                  <a:srgbClr val="000000">
                    <a:alpha val="43137"/>
                  </a:srgbClr>
                </a:outerShdw>
              </a:effectLst>
            </a:endParaRPr>
          </a:p>
        </p:txBody>
      </p:sp>
      <p:sp>
        <p:nvSpPr>
          <p:cNvPr id="3" name="TextBox 2"/>
          <p:cNvSpPr txBox="1"/>
          <p:nvPr/>
        </p:nvSpPr>
        <p:spPr>
          <a:xfrm>
            <a:off x="4092960" y="5795891"/>
            <a:ext cx="535781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itchFamily="34" charset="0"/>
                <a:cs typeface="Calibri" pitchFamily="34" charset="0"/>
              </a:rPr>
              <a:t>Source: </a:t>
            </a:r>
            <a:r>
              <a:rPr lang="en-US" i="1" dirty="0">
                <a:effectLst>
                  <a:outerShdw blurRad="38100" dist="38100" dir="2700000" algn="tl">
                    <a:srgbClr val="000000">
                      <a:alpha val="43137"/>
                    </a:srgbClr>
                  </a:outerShdw>
                </a:effectLst>
                <a:latin typeface="Calibri" pitchFamily="34" charset="0"/>
                <a:cs typeface="Calibri" pitchFamily="34" charset="0"/>
              </a:rPr>
              <a:t>NYPD “Active Shooter: Recommendations </a:t>
            </a:r>
            <a:r>
              <a:rPr lang="en-US" i="1" dirty="0" smtClean="0">
                <a:effectLst>
                  <a:outerShdw blurRad="38100" dist="38100" dir="2700000" algn="tl">
                    <a:srgbClr val="000000">
                      <a:alpha val="43137"/>
                    </a:srgbClr>
                  </a:outerShdw>
                </a:effectLst>
                <a:latin typeface="Calibri" pitchFamily="34" charset="0"/>
                <a:cs typeface="Calibri" pitchFamily="34" charset="0"/>
              </a:rPr>
              <a:t>              and </a:t>
            </a:r>
            <a:r>
              <a:rPr lang="en-US" i="1" dirty="0">
                <a:effectLst>
                  <a:outerShdw blurRad="38100" dist="38100" dir="2700000" algn="tl">
                    <a:srgbClr val="000000">
                      <a:alpha val="43137"/>
                    </a:srgbClr>
                  </a:outerShdw>
                </a:effectLst>
                <a:latin typeface="Calibri" pitchFamily="34" charset="0"/>
                <a:cs typeface="Calibri" pitchFamily="34" charset="0"/>
              </a:rPr>
              <a:t>Analysis for Risk Mitigation.  </a:t>
            </a:r>
          </a:p>
        </p:txBody>
      </p:sp>
      <p:sp>
        <p:nvSpPr>
          <p:cNvPr id="7"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31</a:t>
            </a:fld>
            <a:endParaRPr lang="en-US" sz="1200" dirty="0">
              <a:latin typeface="Times New Roman" pitchFamily="18" charset="0"/>
            </a:endParaRPr>
          </a:p>
        </p:txBody>
      </p:sp>
    </p:spTree>
    <p:extLst>
      <p:ext uri="{BB962C8B-B14F-4D97-AF65-F5344CB8AC3E}">
        <p14:creationId xmlns:p14="http://schemas.microsoft.com/office/powerpoint/2010/main" val="3658911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73" y="886368"/>
            <a:ext cx="5788231" cy="762000"/>
          </a:xfrm>
        </p:spPr>
        <p:txBody>
          <a:bodyPr>
            <a:normAutofit/>
          </a:bodyPr>
          <a:lstStyle/>
          <a:p>
            <a:r>
              <a:rPr lang="en-US" sz="4000" dirty="0">
                <a:latin typeface="Calibri" pitchFamily="34" charset="0"/>
                <a:cs typeface="Calibri" pitchFamily="34" charset="0"/>
              </a:rPr>
              <a:t>Incident Characteristics</a:t>
            </a:r>
          </a:p>
        </p:txBody>
      </p:sp>
      <p:sp>
        <p:nvSpPr>
          <p:cNvPr id="3" name="Content Placeholder 2"/>
          <p:cNvSpPr>
            <a:spLocks noGrp="1"/>
          </p:cNvSpPr>
          <p:nvPr>
            <p:ph idx="1"/>
          </p:nvPr>
        </p:nvSpPr>
        <p:spPr>
          <a:xfrm>
            <a:off x="1470409" y="2152741"/>
            <a:ext cx="8968778" cy="3886200"/>
          </a:xfrm>
        </p:spPr>
        <p:txBody>
          <a:bodyPr>
            <a:normAutofit lnSpcReduction="10000"/>
          </a:bodyPr>
          <a:lstStyle/>
          <a:p>
            <a:pPr>
              <a:buClr>
                <a:srgbClr val="00B0F0"/>
              </a:buClr>
              <a:buFont typeface="Wingdings" pitchFamily="2" charset="2"/>
              <a:buChar char="§"/>
            </a:pPr>
            <a:r>
              <a:rPr lang="en-US" sz="2800" u="sng"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Attacker Gender</a:t>
            </a:r>
            <a:r>
              <a:rPr lang="en-US" sz="2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96% Male; 4% Female.</a:t>
            </a:r>
          </a:p>
          <a:p>
            <a:pPr>
              <a:buClr>
                <a:srgbClr val="00B0F0"/>
              </a:buClr>
              <a:buFont typeface="Wingdings" pitchFamily="2" charset="2"/>
              <a:buChar char="§"/>
            </a:pPr>
            <a:r>
              <a:rPr lang="en-US" sz="2800" u="sng"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Number of Attackers</a:t>
            </a:r>
            <a:r>
              <a:rPr lang="en-US" sz="2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98% single attacker; 2% two or more.</a:t>
            </a:r>
          </a:p>
          <a:p>
            <a:pPr>
              <a:buClr>
                <a:srgbClr val="00B0F0"/>
              </a:buClr>
              <a:buFont typeface="Wingdings" pitchFamily="2" charset="2"/>
              <a:buChar char="§"/>
            </a:pPr>
            <a:r>
              <a:rPr lang="en-US" sz="2800" u="sng"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Weapons</a:t>
            </a:r>
            <a:r>
              <a:rPr lang="en-US" sz="2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64% single weapon;  36% two or more. ¾ or more are purchased legally. 2/3 are semiautomatic handguns; the others are a mix of rifles, shotguns and revolvers</a:t>
            </a:r>
            <a:r>
              <a:rPr lang="en-US" sz="28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t>
            </a:r>
          </a:p>
          <a:p>
            <a:pPr>
              <a:buClr>
                <a:srgbClr val="00B0F0"/>
              </a:buClr>
              <a:buFont typeface="Wingdings" pitchFamily="2" charset="2"/>
              <a:buChar char="§"/>
            </a:pP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of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shooters bring IEDs as an additional </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weapon.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2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endParaRPr>
          </a:p>
          <a:p>
            <a:pPr>
              <a:buClr>
                <a:srgbClr val="00B0F0"/>
              </a:buClr>
              <a:buFont typeface="Wingdings" pitchFamily="2" charset="2"/>
              <a:buChar char="§"/>
            </a:pPr>
            <a:r>
              <a:rPr lang="en-US" sz="2800" u="sng"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Victims</a:t>
            </a:r>
            <a:r>
              <a:rPr lang="en-US" sz="2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a:t>
            </a:r>
            <a:r>
              <a:rPr lang="en-US" sz="2800" dirty="0">
                <a:effectLst>
                  <a:outerShdw blurRad="38100" dist="38100" dir="2700000" algn="tl">
                    <a:srgbClr val="000000">
                      <a:alpha val="43137"/>
                    </a:srgbClr>
                  </a:outerShdw>
                </a:effectLst>
                <a:latin typeface="Calibri" pitchFamily="34" charset="0"/>
                <a:cs typeface="Calibri" pitchFamily="34" charset="0"/>
              </a:rPr>
              <a:t> typical active shooter attack results in 0-2 deaths and 0-2 wounded.</a:t>
            </a:r>
            <a:endParaRPr lang="en-US" sz="2800" dirty="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endParaRPr>
          </a:p>
          <a:p>
            <a:endParaRPr lang="en-US" dirty="0">
              <a:latin typeface="Calibri" pitchFamily="34" charset="0"/>
              <a:cs typeface="Calibri" pitchFamily="34" charset="0"/>
            </a:endParaRPr>
          </a:p>
        </p:txBody>
      </p:sp>
      <p:sp>
        <p:nvSpPr>
          <p:cNvPr id="5" name="TextBox 4"/>
          <p:cNvSpPr txBox="1"/>
          <p:nvPr/>
        </p:nvSpPr>
        <p:spPr>
          <a:xfrm>
            <a:off x="3416196" y="5896983"/>
            <a:ext cx="535781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itchFamily="34" charset="0"/>
                <a:cs typeface="Calibri" pitchFamily="34" charset="0"/>
              </a:rPr>
              <a:t>Source: NYPD </a:t>
            </a:r>
            <a:r>
              <a:rPr lang="en-US" i="1" dirty="0">
                <a:effectLst>
                  <a:outerShdw blurRad="38100" dist="38100" dir="2700000" algn="tl">
                    <a:srgbClr val="000000">
                      <a:alpha val="43137"/>
                    </a:srgbClr>
                  </a:outerShdw>
                </a:effectLst>
                <a:latin typeface="Calibri" pitchFamily="34" charset="0"/>
                <a:cs typeface="Calibri" pitchFamily="34" charset="0"/>
              </a:rPr>
              <a:t>“Active Shooter: Recommendations </a:t>
            </a:r>
            <a:r>
              <a:rPr lang="en-US" i="1" dirty="0" smtClean="0">
                <a:effectLst>
                  <a:outerShdw blurRad="38100" dist="38100" dir="2700000" algn="tl">
                    <a:srgbClr val="000000">
                      <a:alpha val="43137"/>
                    </a:srgbClr>
                  </a:outerShdw>
                </a:effectLst>
                <a:latin typeface="Calibri" pitchFamily="34" charset="0"/>
                <a:cs typeface="Calibri" pitchFamily="34" charset="0"/>
              </a:rPr>
              <a:t>           and </a:t>
            </a:r>
            <a:r>
              <a:rPr lang="en-US" i="1" dirty="0">
                <a:effectLst>
                  <a:outerShdw blurRad="38100" dist="38100" dir="2700000" algn="tl">
                    <a:srgbClr val="000000">
                      <a:alpha val="43137"/>
                    </a:srgbClr>
                  </a:outerShdw>
                </a:effectLst>
                <a:latin typeface="Calibri" pitchFamily="34" charset="0"/>
                <a:cs typeface="Calibri" pitchFamily="34" charset="0"/>
              </a:rPr>
              <a:t>Analysis for Risk Mitigation, 2010 &amp; 2012.  </a:t>
            </a:r>
          </a:p>
        </p:txBody>
      </p:sp>
      <p:sp>
        <p:nvSpPr>
          <p:cNvPr id="6" name="Slide Number Placeholder 3"/>
          <p:cNvSpPr txBox="1">
            <a:spLocks noGrp="1"/>
          </p:cNvSpPr>
          <p:nvPr/>
        </p:nvSpPr>
        <p:spPr bwMode="auto">
          <a:xfrm>
            <a:off x="11277600" y="650182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32</a:t>
            </a:fld>
            <a:endParaRPr lang="en-US" sz="1200" dirty="0">
              <a:latin typeface="Times New Roman" pitchFamily="18" charset="0"/>
            </a:endParaRPr>
          </a:p>
        </p:txBody>
      </p:sp>
    </p:spTree>
    <p:extLst>
      <p:ext uri="{BB962C8B-B14F-4D97-AF65-F5344CB8AC3E}">
        <p14:creationId xmlns:p14="http://schemas.microsoft.com/office/powerpoint/2010/main" val="264174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7" y="887930"/>
            <a:ext cx="5788231" cy="762000"/>
          </a:xfrm>
        </p:spPr>
        <p:txBody>
          <a:bodyPr>
            <a:normAutofit fontScale="90000"/>
          </a:bodyPr>
          <a:lstStyle/>
          <a:p>
            <a:r>
              <a:rPr lang="en-US" sz="4400" dirty="0">
                <a:latin typeface="Calibri" pitchFamily="34" charset="0"/>
                <a:cs typeface="Calibri" pitchFamily="34" charset="0"/>
              </a:rPr>
              <a:t>Incident </a:t>
            </a:r>
            <a:r>
              <a:rPr lang="en-US" sz="4400" dirty="0" smtClean="0">
                <a:latin typeface="Calibri" pitchFamily="34" charset="0"/>
                <a:cs typeface="Calibri" pitchFamily="34" charset="0"/>
              </a:rPr>
              <a:t>Characteristics </a:t>
            </a:r>
            <a:r>
              <a:rPr lang="en-US" sz="2200" dirty="0" smtClean="0">
                <a:latin typeface="Calibri" pitchFamily="34" charset="0"/>
                <a:cs typeface="Calibri" pitchFamily="34" charset="0"/>
              </a:rPr>
              <a:t>(cont.)</a:t>
            </a:r>
            <a:endParaRPr lang="en-US" sz="2200" dirty="0">
              <a:latin typeface="Calibri" pitchFamily="34" charset="0"/>
              <a:cs typeface="Calibri" pitchFamily="34" charset="0"/>
            </a:endParaRPr>
          </a:p>
        </p:txBody>
      </p:sp>
      <p:sp>
        <p:nvSpPr>
          <p:cNvPr id="3" name="Content Placeholder 2"/>
          <p:cNvSpPr>
            <a:spLocks noGrp="1"/>
          </p:cNvSpPr>
          <p:nvPr>
            <p:ph idx="1"/>
          </p:nvPr>
        </p:nvSpPr>
        <p:spPr>
          <a:xfrm>
            <a:off x="625570" y="2157910"/>
            <a:ext cx="8968778" cy="4834828"/>
          </a:xfrm>
        </p:spPr>
        <p:txBody>
          <a:bodyPr>
            <a:normAutofit lnSpcReduction="10000"/>
          </a:bodyPr>
          <a:lstStyle/>
          <a:p>
            <a:pPr>
              <a:buClr>
                <a:srgbClr val="0070C0"/>
              </a:buClr>
              <a:buFont typeface="Wingdings" panose="05000000000000000000" pitchFamily="2" charset="2"/>
              <a:buChar char="§"/>
            </a:pPr>
            <a:r>
              <a:rPr lang="en-US" sz="2400" dirty="0">
                <a:solidFill>
                  <a:schemeClr val="tx1"/>
                </a:solidFill>
                <a:effectLst>
                  <a:outerShdw blurRad="38100" dist="38100" dir="2700000" algn="tl">
                    <a:srgbClr val="000000">
                      <a:alpha val="43137"/>
                    </a:srgbClr>
                  </a:outerShdw>
                </a:effectLst>
              </a:rPr>
              <a:t>The average active-shooter incident lasts 12 minutes. Thirty-seven percent last less than 5 minutes.</a:t>
            </a:r>
          </a:p>
          <a:p>
            <a:pPr>
              <a:buClr>
                <a:srgbClr val="0070C0"/>
              </a:buClr>
              <a:buFont typeface="Wingdings" panose="05000000000000000000" pitchFamily="2" charset="2"/>
              <a:buChar char="§"/>
            </a:pPr>
            <a:r>
              <a:rPr lang="en-US" sz="2400" dirty="0">
                <a:solidFill>
                  <a:schemeClr val="tx1"/>
                </a:solidFill>
                <a:effectLst>
                  <a:outerShdw blurRad="38100" dist="38100" dir="2700000" algn="tl">
                    <a:srgbClr val="000000">
                      <a:alpha val="43137"/>
                    </a:srgbClr>
                  </a:outerShdw>
                </a:effectLst>
              </a:rPr>
              <a:t>Forty-three percent of the time, the crime is over before police arrive. In 57 percent of the shootings, an officer arrives while the shooting is still underway.</a:t>
            </a:r>
          </a:p>
          <a:p>
            <a:pPr>
              <a:buClr>
                <a:srgbClr val="0070C0"/>
              </a:buClr>
              <a:buFont typeface="Wingdings" panose="05000000000000000000" pitchFamily="2" charset="2"/>
              <a:buChar char="§"/>
            </a:pPr>
            <a:r>
              <a:rPr lang="en-US" sz="2400" dirty="0">
                <a:solidFill>
                  <a:schemeClr val="tx1"/>
                </a:solidFill>
                <a:effectLst>
                  <a:outerShdw blurRad="38100" dist="38100" dir="2700000" algn="tl">
                    <a:srgbClr val="000000">
                      <a:alpha val="43137"/>
                    </a:srgbClr>
                  </a:outerShdw>
                </a:effectLst>
              </a:rPr>
              <a:t>The shooter often stops as soon as he hears or sees law enforcement, often turning his aggression on law enforcement officers</a:t>
            </a:r>
            <a:r>
              <a:rPr lang="en-US" sz="2400" dirty="0" smtClean="0">
                <a:solidFill>
                  <a:schemeClr val="tx1"/>
                </a:solidFill>
                <a:effectLst>
                  <a:outerShdw blurRad="38100" dist="38100" dir="2700000" algn="tl">
                    <a:srgbClr val="000000">
                      <a:alpha val="43137"/>
                    </a:srgbClr>
                  </a:outerShdw>
                </a:effectLst>
              </a:rPr>
              <a:t>.</a:t>
            </a:r>
          </a:p>
          <a:p>
            <a:pPr fontAlgn="base">
              <a:buClr>
                <a:srgbClr val="0070C0"/>
              </a:buClr>
              <a:buFont typeface="Wingdings" panose="05000000000000000000" pitchFamily="2" charset="2"/>
              <a:buChar char="§"/>
            </a:pPr>
            <a:r>
              <a:rPr lang="en-US" sz="2400" dirty="0">
                <a:solidFill>
                  <a:schemeClr val="tx1"/>
                </a:solidFill>
                <a:effectLst>
                  <a:outerShdw blurRad="38100" dist="38100" dir="2700000" algn="tl">
                    <a:srgbClr val="000000">
                      <a:alpha val="43137"/>
                    </a:srgbClr>
                  </a:outerShdw>
                </a:effectLst>
              </a:rPr>
              <a:t>Patrol officers are most likely responding alone or with a partner. When responding alone, 75 percent had to take </a:t>
            </a:r>
            <a:r>
              <a:rPr lang="en-US" sz="2400" dirty="0" smtClean="0">
                <a:solidFill>
                  <a:schemeClr val="tx1"/>
                </a:solidFill>
                <a:effectLst>
                  <a:outerShdw blurRad="38100" dist="38100" dir="2700000" algn="tl">
                    <a:srgbClr val="000000">
                      <a:alpha val="43137"/>
                    </a:srgbClr>
                  </a:outerShdw>
                </a:effectLst>
              </a:rPr>
              <a:t>action.</a:t>
            </a:r>
            <a:endParaRPr lang="en-US" sz="2400" dirty="0">
              <a:solidFill>
                <a:schemeClr val="tx1"/>
              </a:solidFill>
              <a:effectLst>
                <a:outerShdw blurRad="38100" dist="38100" dir="2700000" algn="tl">
                  <a:srgbClr val="000000">
                    <a:alpha val="43137"/>
                  </a:srgbClr>
                </a:outerShdw>
              </a:effectLst>
            </a:endParaRPr>
          </a:p>
          <a:p>
            <a:pPr fontAlgn="base">
              <a:buClr>
                <a:srgbClr val="0070C0"/>
              </a:buClr>
              <a:buFont typeface="Wingdings" panose="05000000000000000000" pitchFamily="2" charset="2"/>
              <a:buChar char="§"/>
            </a:pPr>
            <a:r>
              <a:rPr lang="en-US" sz="2400" dirty="0">
                <a:solidFill>
                  <a:schemeClr val="tx1"/>
                </a:solidFill>
                <a:effectLst>
                  <a:outerShdw blurRad="38100" dist="38100" dir="2700000" algn="tl">
                    <a:srgbClr val="000000">
                      <a:alpha val="43137"/>
                    </a:srgbClr>
                  </a:outerShdw>
                </a:effectLst>
              </a:rPr>
              <a:t>A third of those officers who enter the incident alone are shot by the </a:t>
            </a:r>
            <a:r>
              <a:rPr lang="en-US" sz="2400" dirty="0" smtClean="0">
                <a:solidFill>
                  <a:schemeClr val="tx1"/>
                </a:solidFill>
                <a:effectLst>
                  <a:outerShdw blurRad="38100" dist="38100" dir="2700000" algn="tl">
                    <a:srgbClr val="000000">
                      <a:alpha val="43137"/>
                    </a:srgbClr>
                  </a:outerShdw>
                </a:effectLst>
              </a:rPr>
              <a:t>intruder.</a:t>
            </a:r>
            <a:endParaRPr lang="en-US" sz="2400" dirty="0">
              <a:solidFill>
                <a:schemeClr val="tx1"/>
              </a:solidFill>
              <a:effectLst>
                <a:outerShdw blurRad="38100" dist="38100" dir="2700000" algn="tl">
                  <a:srgbClr val="000000">
                    <a:alpha val="43137"/>
                  </a:srgbClr>
                </a:outerShdw>
              </a:effectLst>
            </a:endParaRPr>
          </a:p>
          <a:p>
            <a:pPr>
              <a:buFont typeface="Wingdings" panose="05000000000000000000" pitchFamily="2" charset="2"/>
              <a:buChar char="§"/>
            </a:pPr>
            <a:endParaRPr lang="en-US" sz="2400" dirty="0">
              <a:latin typeface="Calibri" pitchFamily="34" charset="0"/>
              <a:cs typeface="Calibri" pitchFamily="34" charset="0"/>
            </a:endParaRPr>
          </a:p>
        </p:txBody>
      </p:sp>
      <p:sp>
        <p:nvSpPr>
          <p:cNvPr id="6" name="Slide Number Placeholder 3"/>
          <p:cNvSpPr txBox="1">
            <a:spLocks noGrp="1"/>
          </p:cNvSpPr>
          <p:nvPr/>
        </p:nvSpPr>
        <p:spPr bwMode="auto">
          <a:xfrm>
            <a:off x="11277600" y="650182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33</a:t>
            </a:fld>
            <a:endParaRPr lang="en-US" sz="1200" dirty="0">
              <a:latin typeface="Times New Roman" pitchFamily="18" charset="0"/>
            </a:endParaRPr>
          </a:p>
        </p:txBody>
      </p:sp>
      <p:sp>
        <p:nvSpPr>
          <p:cNvPr id="9" name="TextBox 8"/>
          <p:cNvSpPr txBox="1"/>
          <p:nvPr/>
        </p:nvSpPr>
        <p:spPr>
          <a:xfrm>
            <a:off x="9186203" y="3636605"/>
            <a:ext cx="2766828" cy="1877437"/>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Calibri" pitchFamily="34" charset="0"/>
                <a:cs typeface="Calibri" pitchFamily="34" charset="0"/>
              </a:rPr>
              <a:t>Source: </a:t>
            </a:r>
            <a:endParaRPr lang="en-US" sz="800" dirty="0" smtClean="0">
              <a:effectLst>
                <a:outerShdw blurRad="38100" dist="38100" dir="2700000" algn="tl">
                  <a:srgbClr val="000000">
                    <a:alpha val="43137"/>
                  </a:srgbClr>
                </a:outerShdw>
              </a:effectLst>
              <a:latin typeface="Calibri" pitchFamily="34" charset="0"/>
              <a:cs typeface="Calibri" pitchFamily="34" charset="0"/>
            </a:endParaRPr>
          </a:p>
          <a:p>
            <a:pPr algn="ctr"/>
            <a:r>
              <a:rPr lang="en-US" sz="800" dirty="0" smtClean="0">
                <a:effectLst>
                  <a:outerShdw blurRad="38100" dist="38100" dir="2700000" algn="tl">
                    <a:srgbClr val="000000">
                      <a:alpha val="43137"/>
                    </a:srgbClr>
                  </a:outerShdw>
                </a:effectLst>
                <a:latin typeface="Calibri" pitchFamily="34" charset="0"/>
                <a:cs typeface="Calibri" pitchFamily="34" charset="0"/>
              </a:rPr>
              <a:t> </a:t>
            </a:r>
          </a:p>
          <a:p>
            <a:pPr algn="ctr"/>
            <a:r>
              <a:rPr lang="en-US" dirty="0" smtClean="0">
                <a:effectLst>
                  <a:outerShdw blurRad="38100" dist="38100" dir="2700000" algn="tl">
                    <a:srgbClr val="000000">
                      <a:alpha val="43137"/>
                    </a:srgbClr>
                  </a:outerShdw>
                </a:effectLst>
                <a:latin typeface="Calibri" pitchFamily="34" charset="0"/>
                <a:cs typeface="Calibri" pitchFamily="34" charset="0"/>
              </a:rPr>
              <a:t>“Addressing the Problem of the Active Shooter”          FBI Law Enforcement Bulletin, May 2013.</a:t>
            </a:r>
          </a:p>
          <a:p>
            <a:pPr algn="ctr"/>
            <a:r>
              <a:rPr lang="en-US" dirty="0" smtClean="0">
                <a:effectLst>
                  <a:outerShdw blurRad="38100" dist="38100" dir="2700000" algn="tl">
                    <a:srgbClr val="000000">
                      <a:alpha val="43137"/>
                    </a:srgbClr>
                  </a:outerShdw>
                </a:effectLst>
                <a:latin typeface="Calibri" pitchFamily="34" charset="0"/>
                <a:cs typeface="Calibri" pitchFamily="34" charset="0"/>
              </a:rPr>
              <a:t> </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085614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1" y="935363"/>
            <a:ext cx="4480568" cy="835230"/>
          </a:xfrm>
        </p:spPr>
        <p:txBody>
          <a:bodyPr>
            <a:normAutofit/>
          </a:bodyPr>
          <a:lstStyle/>
          <a:p>
            <a:r>
              <a:rPr lang="en-US" sz="4000" dirty="0">
                <a:latin typeface="Calibri" pitchFamily="34" charset="0"/>
                <a:cs typeface="Calibri" pitchFamily="34" charset="0"/>
              </a:rPr>
              <a:t>Incident Resolution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865" y="2138289"/>
            <a:ext cx="5879538" cy="3708256"/>
          </a:xfrm>
          <a:prstGeom prst="rect">
            <a:avLst/>
          </a:prstGeom>
          <a:noFill/>
          <a:ln w="19050">
            <a:solidFill>
              <a:schemeClr val="bg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12728" y="5998097"/>
            <a:ext cx="535781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itchFamily="34" charset="0"/>
                <a:cs typeface="Calibri" pitchFamily="34" charset="0"/>
              </a:rPr>
              <a:t>Source: NYPD </a:t>
            </a:r>
            <a:r>
              <a:rPr lang="en-US" i="1" dirty="0">
                <a:effectLst>
                  <a:outerShdw blurRad="38100" dist="38100" dir="2700000" algn="tl">
                    <a:srgbClr val="000000">
                      <a:alpha val="43137"/>
                    </a:srgbClr>
                  </a:outerShdw>
                </a:effectLst>
                <a:latin typeface="Calibri" pitchFamily="34" charset="0"/>
                <a:cs typeface="Calibri" pitchFamily="34" charset="0"/>
              </a:rPr>
              <a:t>“Active Shooter: Recommendations </a:t>
            </a:r>
            <a:r>
              <a:rPr lang="en-US" i="1" dirty="0" smtClean="0">
                <a:effectLst>
                  <a:outerShdw blurRad="38100" dist="38100" dir="2700000" algn="tl">
                    <a:srgbClr val="000000">
                      <a:alpha val="43137"/>
                    </a:srgbClr>
                  </a:outerShdw>
                </a:effectLst>
                <a:latin typeface="Calibri" pitchFamily="34" charset="0"/>
                <a:cs typeface="Calibri" pitchFamily="34" charset="0"/>
              </a:rPr>
              <a:t>                and </a:t>
            </a:r>
            <a:r>
              <a:rPr lang="en-US" i="1" dirty="0">
                <a:effectLst>
                  <a:outerShdw blurRad="38100" dist="38100" dir="2700000" algn="tl">
                    <a:srgbClr val="000000">
                      <a:alpha val="43137"/>
                    </a:srgbClr>
                  </a:outerShdw>
                </a:effectLst>
                <a:latin typeface="Calibri" pitchFamily="34" charset="0"/>
                <a:cs typeface="Calibri" pitchFamily="34" charset="0"/>
              </a:rPr>
              <a:t>Analysis for Risk Mitigation, 2010 &amp; 2012.  </a:t>
            </a:r>
          </a:p>
        </p:txBody>
      </p:sp>
      <p:sp>
        <p:nvSpPr>
          <p:cNvPr id="6" name="Slide Number Placeholder 3"/>
          <p:cNvSpPr txBox="1">
            <a:spLocks noGrp="1"/>
          </p:cNvSpPr>
          <p:nvPr/>
        </p:nvSpPr>
        <p:spPr bwMode="auto">
          <a:xfrm>
            <a:off x="11277600" y="6478074"/>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34</a:t>
            </a:fld>
            <a:endParaRPr lang="en-US" sz="1200" dirty="0">
              <a:latin typeface="Times New Roman" pitchFamily="18" charset="0"/>
            </a:endParaRPr>
          </a:p>
        </p:txBody>
      </p:sp>
    </p:spTree>
    <p:extLst>
      <p:ext uri="{BB962C8B-B14F-4D97-AF65-F5344CB8AC3E}">
        <p14:creationId xmlns:p14="http://schemas.microsoft.com/office/powerpoint/2010/main" val="328169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bwMode="auto">
          <a:xfrm>
            <a:off x="1756977" y="80287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en-US" sz="4000" dirty="0" smtClean="0">
                <a:effectLst>
                  <a:glow rad="38100">
                    <a:schemeClr val="bg1">
                      <a:lumMod val="65000"/>
                      <a:lumOff val="35000"/>
                      <a:alpha val="40000"/>
                    </a:schemeClr>
                  </a:glow>
                  <a:outerShdw blurRad="38100" dist="38100" dir="2700000" algn="tl">
                    <a:srgbClr val="000000">
                      <a:alpha val="43137"/>
                    </a:srgbClr>
                  </a:outerShdw>
                </a:effectLst>
                <a:latin typeface="Calibri" pitchFamily="34" charset="0"/>
                <a:cs typeface="Calibri" pitchFamily="34" charset="0"/>
              </a:rPr>
              <a:t>Types and Sources                                               of Violence </a:t>
            </a:r>
          </a:p>
        </p:txBody>
      </p:sp>
      <p:pic>
        <p:nvPicPr>
          <p:cNvPr id="28675" name="Picture 2" descr="http://www.corpsecure.com/images/topImg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86" y="2944127"/>
            <a:ext cx="6510942" cy="26364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35</a:t>
            </a:fld>
            <a:endParaRPr lang="en-US" sz="1200" dirty="0">
              <a:latin typeface="Times New Roman" pitchFamily="18" charset="0"/>
            </a:endParaRPr>
          </a:p>
        </p:txBody>
      </p:sp>
    </p:spTree>
    <p:extLst>
      <p:ext uri="{BB962C8B-B14F-4D97-AF65-F5344CB8AC3E}">
        <p14:creationId xmlns:p14="http://schemas.microsoft.com/office/powerpoint/2010/main" val="2958263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935" y="685800"/>
            <a:ext cx="7593874" cy="1295400"/>
          </a:xfrm>
        </p:spPr>
        <p:txBody>
          <a:bodyPr>
            <a:normAutofit/>
          </a:bodyPr>
          <a:lstStyle/>
          <a:p>
            <a:pPr algn="l"/>
            <a:r>
              <a:rPr lang="en-US" sz="4000" dirty="0">
                <a:cs typeface="Calibri" pitchFamily="34" charset="0"/>
              </a:rPr>
              <a:t>The Threat of Violence:</a:t>
            </a:r>
            <a:br>
              <a:rPr lang="en-US" sz="4000" dirty="0">
                <a:cs typeface="Calibri" pitchFamily="34" charset="0"/>
              </a:rPr>
            </a:br>
            <a:r>
              <a:rPr lang="en-US" sz="3600" i="1" dirty="0">
                <a:cs typeface="Calibri" pitchFamily="34" charset="0"/>
              </a:rPr>
              <a:t>A Reality in the Modern Workplace</a:t>
            </a:r>
          </a:p>
        </p:txBody>
      </p:sp>
      <p:sp>
        <p:nvSpPr>
          <p:cNvPr id="5" name="Content Placeholder 4"/>
          <p:cNvSpPr>
            <a:spLocks noGrp="1"/>
          </p:cNvSpPr>
          <p:nvPr>
            <p:ph idx="1"/>
          </p:nvPr>
        </p:nvSpPr>
        <p:spPr>
          <a:xfrm>
            <a:off x="3765884" y="2581868"/>
            <a:ext cx="6629400" cy="2770216"/>
          </a:xfrm>
        </p:spPr>
        <p:txBody>
          <a:bodyPr>
            <a:normAutofit/>
          </a:bodyPr>
          <a:lstStyle/>
          <a:p>
            <a:pPr marL="0" indent="0">
              <a:buNone/>
            </a:pPr>
            <a:r>
              <a:rPr lang="en-US" sz="2400" dirty="0" smtClean="0">
                <a:solidFill>
                  <a:schemeClr val="tx1"/>
                </a:solidFill>
                <a:effectLst>
                  <a:outerShdw blurRad="38100" dist="38100" dir="2700000" algn="tl">
                    <a:srgbClr val="000000">
                      <a:alpha val="43137"/>
                    </a:srgbClr>
                  </a:outerShdw>
                </a:effectLst>
                <a:cs typeface="Calibri" pitchFamily="34" charset="0"/>
              </a:rPr>
              <a:t>Like </a:t>
            </a:r>
            <a:r>
              <a:rPr lang="en-US" sz="2400" dirty="0">
                <a:solidFill>
                  <a:schemeClr val="tx1"/>
                </a:solidFill>
                <a:effectLst>
                  <a:outerShdw blurRad="38100" dist="38100" dir="2700000" algn="tl">
                    <a:srgbClr val="000000">
                      <a:alpha val="43137"/>
                    </a:srgbClr>
                  </a:outerShdw>
                </a:effectLst>
                <a:cs typeface="Calibri" pitchFamily="34" charset="0"/>
              </a:rPr>
              <a:t>it or not, every organization is vulnerable to workplace violence, </a:t>
            </a:r>
            <a:r>
              <a:rPr lang="en-US" sz="2400" dirty="0" smtClean="0">
                <a:solidFill>
                  <a:schemeClr val="tx1"/>
                </a:solidFill>
                <a:effectLst>
                  <a:outerShdw blurRad="38100" dist="38100" dir="2700000" algn="tl">
                    <a:srgbClr val="000000">
                      <a:alpha val="43137"/>
                    </a:srgbClr>
                  </a:outerShdw>
                </a:effectLst>
                <a:cs typeface="Calibri" pitchFamily="34" charset="0"/>
              </a:rPr>
              <a:t>regardless of size or type. An incident of </a:t>
            </a:r>
            <a:r>
              <a:rPr lang="en-US" sz="2400" dirty="0">
                <a:solidFill>
                  <a:schemeClr val="tx1"/>
                </a:solidFill>
                <a:effectLst>
                  <a:outerShdw blurRad="38100" dist="38100" dir="2700000" algn="tl">
                    <a:srgbClr val="000000">
                      <a:alpha val="43137"/>
                    </a:srgbClr>
                  </a:outerShdw>
                </a:effectLst>
                <a:cs typeface="Calibri" pitchFamily="34" charset="0"/>
              </a:rPr>
              <a:t>workplace violence </a:t>
            </a:r>
            <a:r>
              <a:rPr lang="en-US" sz="2400" dirty="0" smtClean="0">
                <a:solidFill>
                  <a:schemeClr val="tx1"/>
                </a:solidFill>
                <a:effectLst>
                  <a:outerShdw blurRad="38100" dist="38100" dir="2700000" algn="tl">
                    <a:srgbClr val="000000">
                      <a:alpha val="43137"/>
                    </a:srgbClr>
                  </a:outerShdw>
                </a:effectLst>
                <a:cs typeface="Calibri" pitchFamily="34" charset="0"/>
              </a:rPr>
              <a:t>can </a:t>
            </a:r>
            <a:r>
              <a:rPr lang="en-US" sz="2400" dirty="0">
                <a:solidFill>
                  <a:schemeClr val="tx1"/>
                </a:solidFill>
                <a:effectLst>
                  <a:outerShdw blurRad="38100" dist="38100" dir="2700000" algn="tl">
                    <a:srgbClr val="000000">
                      <a:alpha val="43137"/>
                    </a:srgbClr>
                  </a:outerShdw>
                </a:effectLst>
                <a:cs typeface="Calibri" pitchFamily="34" charset="0"/>
              </a:rPr>
              <a:t>be </a:t>
            </a:r>
            <a:r>
              <a:rPr lang="en-US" sz="2400" dirty="0" smtClean="0">
                <a:solidFill>
                  <a:schemeClr val="tx1"/>
                </a:solidFill>
                <a:effectLst>
                  <a:outerShdw blurRad="38100" dist="38100" dir="2700000" algn="tl">
                    <a:srgbClr val="000000">
                      <a:alpha val="43137"/>
                    </a:srgbClr>
                  </a:outerShdw>
                </a:effectLst>
                <a:cs typeface="Calibri" pitchFamily="34" charset="0"/>
              </a:rPr>
              <a:t>devastating to </a:t>
            </a:r>
            <a:r>
              <a:rPr lang="en-US" sz="2400" dirty="0">
                <a:solidFill>
                  <a:schemeClr val="tx1"/>
                </a:solidFill>
                <a:effectLst>
                  <a:outerShdw blurRad="38100" dist="38100" dir="2700000" algn="tl">
                    <a:srgbClr val="000000">
                      <a:alpha val="43137"/>
                    </a:srgbClr>
                  </a:outerShdw>
                </a:effectLst>
                <a:cs typeface="Calibri" pitchFamily="34" charset="0"/>
              </a:rPr>
              <a:t>an </a:t>
            </a:r>
            <a:r>
              <a:rPr lang="en-US" sz="2400" dirty="0" smtClean="0">
                <a:solidFill>
                  <a:schemeClr val="tx1"/>
                </a:solidFill>
                <a:effectLst>
                  <a:outerShdw blurRad="38100" dist="38100" dir="2700000" algn="tl">
                    <a:srgbClr val="000000">
                      <a:alpha val="43137"/>
                    </a:srgbClr>
                  </a:outerShdw>
                </a:effectLst>
                <a:cs typeface="Calibri" pitchFamily="34" charset="0"/>
              </a:rPr>
              <a:t>organization—to </a:t>
            </a:r>
            <a:r>
              <a:rPr lang="en-US" sz="2400" dirty="0">
                <a:solidFill>
                  <a:schemeClr val="tx1"/>
                </a:solidFill>
                <a:effectLst>
                  <a:outerShdw blurRad="38100" dist="38100" dir="2700000" algn="tl">
                    <a:srgbClr val="000000">
                      <a:alpha val="43137"/>
                    </a:srgbClr>
                  </a:outerShdw>
                </a:effectLst>
                <a:cs typeface="Calibri" pitchFamily="34" charset="0"/>
              </a:rPr>
              <a:t>its bottom line, to employee morale, to employee retention and </a:t>
            </a:r>
            <a:r>
              <a:rPr lang="en-US" sz="2400" dirty="0" smtClean="0">
                <a:solidFill>
                  <a:schemeClr val="tx1"/>
                </a:solidFill>
                <a:effectLst>
                  <a:outerShdw blurRad="38100" dist="38100" dir="2700000" algn="tl">
                    <a:srgbClr val="000000">
                      <a:alpha val="43137"/>
                    </a:srgbClr>
                  </a:outerShdw>
                </a:effectLst>
                <a:cs typeface="Calibri" pitchFamily="34" charset="0"/>
              </a:rPr>
              <a:t>recruiting, and </a:t>
            </a:r>
            <a:r>
              <a:rPr lang="en-US" sz="2400" dirty="0">
                <a:solidFill>
                  <a:schemeClr val="tx1"/>
                </a:solidFill>
                <a:effectLst>
                  <a:outerShdw blurRad="38100" dist="38100" dir="2700000" algn="tl">
                    <a:srgbClr val="000000">
                      <a:alpha val="43137"/>
                    </a:srgbClr>
                  </a:outerShdw>
                </a:effectLst>
                <a:cs typeface="Calibri" pitchFamily="34" charset="0"/>
              </a:rPr>
              <a:t>to its </a:t>
            </a:r>
            <a:r>
              <a:rPr lang="en-US" sz="2400" dirty="0" smtClean="0">
                <a:solidFill>
                  <a:schemeClr val="tx1"/>
                </a:solidFill>
                <a:effectLst>
                  <a:outerShdw blurRad="38100" dist="38100" dir="2700000" algn="tl">
                    <a:srgbClr val="000000">
                      <a:alpha val="43137"/>
                    </a:srgbClr>
                  </a:outerShdw>
                </a:effectLst>
                <a:cs typeface="Calibri" pitchFamily="34" charset="0"/>
              </a:rPr>
              <a:t>reputation and brand.</a:t>
            </a:r>
          </a:p>
          <a:p>
            <a:pPr marL="0" indent="0">
              <a:buNone/>
            </a:pPr>
            <a:endParaRPr lang="en-US" sz="2400" dirty="0">
              <a:latin typeface="Calibri" pitchFamily="34" charset="0"/>
              <a:cs typeface="Calibri" pitchFamily="34" charset="0"/>
            </a:endParaRPr>
          </a:p>
        </p:txBody>
      </p:sp>
      <p:sp>
        <p:nvSpPr>
          <p:cNvPr id="2" name="TextBox 1"/>
          <p:cNvSpPr txBox="1"/>
          <p:nvPr/>
        </p:nvSpPr>
        <p:spPr>
          <a:xfrm>
            <a:off x="6899388" y="4949411"/>
            <a:ext cx="3913496" cy="646331"/>
          </a:xfrm>
          <a:prstGeom prst="rect">
            <a:avLst/>
          </a:prstGeom>
          <a:noFill/>
        </p:spPr>
        <p:txBody>
          <a:bodyPr wrap="square" rtlCol="0">
            <a:spAutoFit/>
          </a:bodyPr>
          <a:lstStyle/>
          <a:p>
            <a:r>
              <a:rPr lang="en-US" dirty="0">
                <a:effectLst>
                  <a:outerShdw blurRad="38100" dist="38100" dir="2700000" algn="tl">
                    <a:srgbClr val="000000">
                      <a:alpha val="43137"/>
                    </a:srgbClr>
                  </a:outerShdw>
                </a:effectLst>
                <a:cs typeface="Calibri" pitchFamily="34" charset="0"/>
              </a:rPr>
              <a:t>Chubb, “Managing Threats of Violence in the Workplace” </a:t>
            </a:r>
            <a:r>
              <a:rPr lang="en-US" dirty="0" smtClean="0">
                <a:effectLst>
                  <a:outerShdw blurRad="38100" dist="38100" dir="2700000" algn="tl">
                    <a:srgbClr val="000000">
                      <a:alpha val="43137"/>
                    </a:srgbClr>
                  </a:outerShdw>
                </a:effectLst>
                <a:cs typeface="Calibri" pitchFamily="34" charset="0"/>
              </a:rPr>
              <a:t>2012.</a:t>
            </a:r>
            <a:endParaRPr lang="en-US" dirty="0">
              <a:effectLst>
                <a:outerShdw blurRad="38100" dist="38100" dir="2700000" algn="tl">
                  <a:srgbClr val="000000">
                    <a:alpha val="43137"/>
                  </a:srgbClr>
                </a:outerShdw>
              </a:effectLst>
              <a:cs typeface="Calibri" pitchFamily="34" charset="0"/>
            </a:endParaRPr>
          </a:p>
        </p:txBody>
      </p:sp>
      <p:pic>
        <p:nvPicPr>
          <p:cNvPr id="13314" name="Picture 2" descr="shooting crime scene t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77" y="2581868"/>
            <a:ext cx="3234965" cy="2426225"/>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3"/>
          <p:cNvSpPr txBox="1">
            <a:spLocks noGrp="1"/>
          </p:cNvSpPr>
          <p:nvPr/>
        </p:nvSpPr>
        <p:spPr bwMode="auto">
          <a:xfrm>
            <a:off x="11277600" y="646512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36</a:t>
            </a:fld>
            <a:endParaRPr lang="en-US" sz="1200" dirty="0">
              <a:latin typeface="Times New Roman" pitchFamily="18" charset="0"/>
            </a:endParaRPr>
          </a:p>
        </p:txBody>
      </p:sp>
    </p:spTree>
    <p:extLst>
      <p:ext uri="{BB962C8B-B14F-4D97-AF65-F5344CB8AC3E}">
        <p14:creationId xmlns:p14="http://schemas.microsoft.com/office/powerpoint/2010/main" val="3517768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109" y="850714"/>
            <a:ext cx="8018814" cy="838200"/>
          </a:xfrm>
        </p:spPr>
        <p:txBody>
          <a:bodyPr>
            <a:normAutofit/>
          </a:bodyPr>
          <a:lstStyle/>
          <a:p>
            <a:r>
              <a:rPr lang="en-US" sz="4000" dirty="0">
                <a:cs typeface="Calibri" pitchFamily="34" charset="0"/>
              </a:rPr>
              <a:t>A Foreseeable Operational Risk</a:t>
            </a:r>
          </a:p>
        </p:txBody>
      </p:sp>
      <p:sp>
        <p:nvSpPr>
          <p:cNvPr id="5" name="Content Placeholder 4"/>
          <p:cNvSpPr>
            <a:spLocks noGrp="1"/>
          </p:cNvSpPr>
          <p:nvPr>
            <p:ph idx="1"/>
          </p:nvPr>
        </p:nvSpPr>
        <p:spPr>
          <a:xfrm>
            <a:off x="478086" y="2135996"/>
            <a:ext cx="7997043" cy="4949908"/>
          </a:xfrm>
        </p:spPr>
        <p:txBody>
          <a:bodyPr>
            <a:normAutofit/>
          </a:bodyPr>
          <a:lstStyle/>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mj-lt"/>
                <a:cs typeface="Calibri" pitchFamily="34" charset="0"/>
              </a:rPr>
              <a:t>Between 1992 to 2010, there were 13,827 workplace homicides, with an average of 700 per year. </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mj-lt"/>
                <a:cs typeface="Calibri" pitchFamily="34" charset="0"/>
              </a:rPr>
              <a:t>Some </a:t>
            </a:r>
            <a:r>
              <a:rPr lang="en-US" sz="2400" dirty="0">
                <a:solidFill>
                  <a:schemeClr val="tx1"/>
                </a:solidFill>
                <a:effectLst>
                  <a:outerShdw blurRad="38100" dist="38100" dir="2700000" algn="tl">
                    <a:srgbClr val="000000">
                      <a:alpha val="43137"/>
                    </a:srgbClr>
                  </a:outerShdw>
                </a:effectLst>
                <a:latin typeface="+mj-lt"/>
                <a:cs typeface="Calibri" pitchFamily="34" charset="0"/>
              </a:rPr>
              <a:t>2.7 million assaults and threats are reported at work annually in North America</a:t>
            </a:r>
            <a:r>
              <a:rPr lang="en-US" sz="2400" dirty="0" smtClean="0">
                <a:solidFill>
                  <a:schemeClr val="tx1"/>
                </a:solidFill>
                <a:effectLst>
                  <a:outerShdw blurRad="38100" dist="38100" dir="2700000" algn="tl">
                    <a:srgbClr val="000000">
                      <a:alpha val="43137"/>
                    </a:srgbClr>
                  </a:outerShdw>
                </a:effectLst>
                <a:latin typeface="+mj-lt"/>
                <a:cs typeface="Calibri" pitchFamily="34" charset="0"/>
              </a:rPr>
              <a:t>.</a:t>
            </a:r>
          </a:p>
          <a:p>
            <a:pPr>
              <a:buClr>
                <a:srgbClr val="00B0F0"/>
              </a:buClr>
              <a:buFont typeface="Wingdings" pitchFamily="2" charset="2"/>
              <a:buChar char="§"/>
            </a:pPr>
            <a:r>
              <a:rPr lang="en-US" sz="2400" dirty="0" smtClean="0">
                <a:solidFill>
                  <a:schemeClr val="tx1"/>
                </a:solidFill>
                <a:effectLst>
                  <a:outerShdw blurRad="38100" dist="38100" dir="2700000" algn="tl">
                    <a:srgbClr val="000000">
                      <a:alpha val="43137"/>
                    </a:srgbClr>
                  </a:outerShdw>
                </a:effectLst>
                <a:latin typeface="+mj-lt"/>
                <a:cs typeface="Calibri" pitchFamily="34" charset="0"/>
              </a:rPr>
              <a:t>Workplace violence represents a constant and serious                               threat to an organization’s:</a:t>
            </a:r>
          </a:p>
          <a:p>
            <a:pPr marL="0" indent="0">
              <a:buNone/>
            </a:pPr>
            <a:endParaRPr lang="en-US" sz="900" dirty="0">
              <a:solidFill>
                <a:schemeClr val="tx1"/>
              </a:solidFill>
              <a:effectLst>
                <a:outerShdw blurRad="38100" dist="38100" dir="2700000" algn="tl">
                  <a:srgbClr val="000000">
                    <a:alpha val="43137"/>
                  </a:srgbClr>
                </a:outerShdw>
              </a:effectLst>
              <a:latin typeface="+mj-lt"/>
              <a:cs typeface="Calibri" pitchFamily="34" charset="0"/>
            </a:endParaRPr>
          </a:p>
          <a:p>
            <a:pPr lvl="1">
              <a:buClr>
                <a:srgbClr val="00B0F0"/>
              </a:buClr>
              <a:buFont typeface="Wingdings" pitchFamily="2" charset="2"/>
              <a:buChar char="§"/>
            </a:pPr>
            <a:r>
              <a:rPr lang="en-US" sz="2400" dirty="0">
                <a:solidFill>
                  <a:schemeClr val="tx1"/>
                </a:solidFill>
                <a:effectLst>
                  <a:outerShdw blurRad="38100" dist="38100" dir="2700000" algn="tl">
                    <a:srgbClr val="000000">
                      <a:alpha val="43137"/>
                    </a:srgbClr>
                  </a:outerShdw>
                </a:effectLst>
                <a:latin typeface="+mj-lt"/>
                <a:cs typeface="Calibri" pitchFamily="34" charset="0"/>
              </a:rPr>
              <a:t>Safety and Security</a:t>
            </a:r>
          </a:p>
          <a:p>
            <a:pPr lvl="1">
              <a:buClr>
                <a:srgbClr val="00B0F0"/>
              </a:buClr>
              <a:buFont typeface="Wingdings" pitchFamily="2" charset="2"/>
              <a:buChar char="§"/>
            </a:pPr>
            <a:r>
              <a:rPr lang="en-US" sz="2400" dirty="0">
                <a:solidFill>
                  <a:schemeClr val="tx1"/>
                </a:solidFill>
                <a:effectLst>
                  <a:outerShdw blurRad="38100" dist="38100" dir="2700000" algn="tl">
                    <a:srgbClr val="000000">
                      <a:alpha val="43137"/>
                    </a:srgbClr>
                  </a:outerShdw>
                </a:effectLst>
                <a:latin typeface="+mj-lt"/>
                <a:cs typeface="Calibri" pitchFamily="34" charset="0"/>
              </a:rPr>
              <a:t>Business Continuity</a:t>
            </a:r>
          </a:p>
          <a:p>
            <a:pPr lvl="1">
              <a:buClr>
                <a:srgbClr val="00B0F0"/>
              </a:buClr>
              <a:buFont typeface="Wingdings" pitchFamily="2" charset="2"/>
              <a:buChar char="§"/>
            </a:pPr>
            <a:r>
              <a:rPr lang="en-US" sz="2400" dirty="0">
                <a:solidFill>
                  <a:schemeClr val="tx1"/>
                </a:solidFill>
                <a:effectLst>
                  <a:outerShdw blurRad="38100" dist="38100" dir="2700000" algn="tl">
                    <a:srgbClr val="000000">
                      <a:alpha val="43137"/>
                    </a:srgbClr>
                  </a:outerShdw>
                </a:effectLst>
                <a:latin typeface="+mj-lt"/>
                <a:cs typeface="Calibri" pitchFamily="34" charset="0"/>
              </a:rPr>
              <a:t>Employee Performance and </a:t>
            </a:r>
            <a:r>
              <a:rPr lang="en-US" sz="2400" dirty="0" smtClean="0">
                <a:solidFill>
                  <a:schemeClr val="tx1"/>
                </a:solidFill>
                <a:effectLst>
                  <a:outerShdw blurRad="38100" dist="38100" dir="2700000" algn="tl">
                    <a:srgbClr val="000000">
                      <a:alpha val="43137"/>
                    </a:srgbClr>
                  </a:outerShdw>
                </a:effectLst>
                <a:latin typeface="+mj-lt"/>
                <a:cs typeface="Calibri" pitchFamily="34" charset="0"/>
              </a:rPr>
              <a:t>Productivity</a:t>
            </a:r>
            <a:endParaRPr lang="en-US" sz="2400" dirty="0">
              <a:solidFill>
                <a:schemeClr val="tx1"/>
              </a:solidFill>
              <a:effectLst>
                <a:outerShdw blurRad="38100" dist="38100" dir="2700000" algn="tl">
                  <a:srgbClr val="000000">
                    <a:alpha val="43137"/>
                  </a:srgbClr>
                </a:outerShdw>
              </a:effectLst>
              <a:latin typeface="+mj-lt"/>
              <a:cs typeface="Calibri" pitchFamily="34" charset="0"/>
            </a:endParaRPr>
          </a:p>
          <a:p>
            <a:pPr lvl="1">
              <a:buClr>
                <a:srgbClr val="00B0F0"/>
              </a:buClr>
              <a:buFont typeface="Wingdings" pitchFamily="2" charset="2"/>
              <a:buChar char="§"/>
            </a:pPr>
            <a:r>
              <a:rPr lang="en-US" sz="2400" dirty="0">
                <a:solidFill>
                  <a:schemeClr val="tx1"/>
                </a:solidFill>
                <a:effectLst>
                  <a:outerShdw blurRad="38100" dist="38100" dir="2700000" algn="tl">
                    <a:srgbClr val="000000">
                      <a:alpha val="43137"/>
                    </a:srgbClr>
                  </a:outerShdw>
                </a:effectLst>
                <a:latin typeface="+mj-lt"/>
                <a:cs typeface="Calibri" pitchFamily="34" charset="0"/>
              </a:rPr>
              <a:t>Brand and Reputation</a:t>
            </a:r>
          </a:p>
        </p:txBody>
      </p:sp>
      <p:sp>
        <p:nvSpPr>
          <p:cNvPr id="8" name="Slide Number Placeholder 3"/>
          <p:cNvSpPr txBox="1">
            <a:spLocks noGrp="1"/>
          </p:cNvSpPr>
          <p:nvPr/>
        </p:nvSpPr>
        <p:spPr bwMode="auto">
          <a:xfrm>
            <a:off x="11353800" y="6400226"/>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pitchFamily="34" charset="0"/>
                <a:ea typeface="ヒラギノ角ゴ Pro W3"/>
                <a:cs typeface="ヒラギノ角ゴ Pro W3"/>
              </a:defRPr>
            </a:lvl1pPr>
            <a:lvl2pPr>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r"/>
            <a:fld id="{341B9574-417A-4146-AB52-E36AE54A70BA}" type="slidenum">
              <a:rPr lang="en-US" sz="1400"/>
              <a:pPr lvl="1" algn="r"/>
              <a:t>37</a:t>
            </a:fld>
            <a:endParaRPr lang="en-US" sz="1400" dirty="0">
              <a:latin typeface="Times New Roman" pitchFamily="18" charset="0"/>
            </a:endParaRPr>
          </a:p>
        </p:txBody>
      </p:sp>
      <p:sp>
        <p:nvSpPr>
          <p:cNvPr id="2" name="TextBox 1"/>
          <p:cNvSpPr txBox="1"/>
          <p:nvPr/>
        </p:nvSpPr>
        <p:spPr>
          <a:xfrm>
            <a:off x="8715655" y="5594788"/>
            <a:ext cx="2886395" cy="830997"/>
          </a:xfrm>
          <a:prstGeom prst="rect">
            <a:avLst/>
          </a:prstGeom>
          <a:noFill/>
          <a:ln w="15875">
            <a:noFill/>
          </a:ln>
        </p:spPr>
        <p:txBody>
          <a:bodyPr wrap="square" rtlCol="0">
            <a:spAutoFit/>
          </a:bodyPr>
          <a:lstStyle/>
          <a:p>
            <a:pPr algn="ctr"/>
            <a:r>
              <a:rPr lang="en-US" sz="1600" dirty="0">
                <a:effectLst>
                  <a:outerShdw blurRad="38100" dist="38100" dir="2700000" algn="tl">
                    <a:srgbClr val="000000">
                      <a:alpha val="43137"/>
                    </a:srgbClr>
                  </a:outerShdw>
                </a:effectLst>
                <a:cs typeface="Calibri" pitchFamily="34" charset="0"/>
              </a:rPr>
              <a:t>Low Probability-                                     High Consequence Events,</a:t>
            </a:r>
          </a:p>
          <a:p>
            <a:pPr algn="ctr"/>
            <a:r>
              <a:rPr lang="en-US" sz="1600" dirty="0">
                <a:effectLst>
                  <a:outerShdw blurRad="38100" dist="38100" dir="2700000" algn="tl">
                    <a:srgbClr val="000000">
                      <a:alpha val="43137"/>
                    </a:srgbClr>
                  </a:outerShdw>
                </a:effectLst>
                <a:cs typeface="Calibri" pitchFamily="34" charset="0"/>
              </a:rPr>
              <a:t>But not “Black Swans.”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572996" y="2724384"/>
            <a:ext cx="2901537" cy="2714252"/>
          </a:xfrm>
          <a:prstGeom prst="rect">
            <a:avLst/>
          </a:prstGeom>
          <a:ln w="25400">
            <a:solidFill>
              <a:srgbClr val="FF6600"/>
            </a:solidFill>
          </a:ln>
        </p:spPr>
      </p:pic>
    </p:spTree>
    <p:extLst>
      <p:ext uri="{BB962C8B-B14F-4D97-AF65-F5344CB8AC3E}">
        <p14:creationId xmlns:p14="http://schemas.microsoft.com/office/powerpoint/2010/main" val="565119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06310" y="760905"/>
            <a:ext cx="6189023"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rmAutofit fontScale="90000"/>
          </a:bodyPr>
          <a:lstStyle/>
          <a:p>
            <a:pPr algn="l">
              <a:lnSpc>
                <a:spcPct val="90000"/>
              </a:lnSpc>
            </a:pPr>
            <a:r>
              <a:rPr lang="en-US" sz="4400" dirty="0">
                <a:cs typeface="Calibri" pitchFamily="34" charset="0"/>
              </a:rPr>
              <a:t>Definition:</a:t>
            </a:r>
            <a:br>
              <a:rPr lang="en-US" sz="4400" dirty="0">
                <a:cs typeface="Calibri" pitchFamily="34" charset="0"/>
              </a:rPr>
            </a:br>
            <a:r>
              <a:rPr lang="en-US" sz="4400" i="1" dirty="0">
                <a:cs typeface="Calibri" pitchFamily="34" charset="0"/>
              </a:rPr>
              <a:t>Workplace Violence</a:t>
            </a:r>
          </a:p>
        </p:txBody>
      </p:sp>
      <p:sp>
        <p:nvSpPr>
          <p:cNvPr id="24579" name="Rectangle 3"/>
          <p:cNvSpPr>
            <a:spLocks noGrp="1" noChangeArrowheads="1"/>
          </p:cNvSpPr>
          <p:nvPr>
            <p:ph type="body" idx="1"/>
          </p:nvPr>
        </p:nvSpPr>
        <p:spPr>
          <a:xfrm>
            <a:off x="652311" y="2318519"/>
            <a:ext cx="9442184" cy="4087054"/>
          </a:xfrm>
          <a:noFill/>
        </p:spPr>
        <p:txBody>
          <a:bodyPr vert="horz" lIns="92075" tIns="46038" rIns="92075" bIns="46038" rtlCol="0" anchor="ctr">
            <a:normAutofit/>
          </a:bodyPr>
          <a:lstStyle/>
          <a:p>
            <a:pPr>
              <a:lnSpc>
                <a:spcPct val="90000"/>
              </a:lnSpc>
              <a:buClr>
                <a:srgbClr val="00B0F0"/>
              </a:buClr>
              <a:buFont typeface="Wingdings" pitchFamily="2" charset="2"/>
              <a:buChar char="§"/>
            </a:pPr>
            <a:r>
              <a:rPr lang="en-US" sz="24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“Workplace Violence” </a:t>
            </a:r>
            <a:r>
              <a:rPr lang="en-US" sz="24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is a much broader term than just “</a:t>
            </a:r>
            <a:r>
              <a:rPr lang="en-US" sz="24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workplace homicide.”</a:t>
            </a:r>
          </a:p>
          <a:p>
            <a:pPr>
              <a:lnSpc>
                <a:spcPct val="90000"/>
              </a:lnSpc>
              <a:buClr>
                <a:srgbClr val="00B0F0"/>
              </a:buClr>
              <a:buFont typeface="Wingdings" pitchFamily="2" charset="2"/>
              <a:buChar char="§"/>
            </a:pPr>
            <a:r>
              <a:rPr lang="en-US" sz="24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The Bureau of Justice Statistics defines workplace violence as </a:t>
            </a:r>
            <a:r>
              <a:rPr lang="en-US" sz="24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“violent acts against a person at work or on duty, including physical assaults (rape and sexual assault, aggravated and simple assault), and robbery.”</a:t>
            </a:r>
          </a:p>
          <a:p>
            <a:pPr>
              <a:lnSpc>
                <a:spcPct val="90000"/>
              </a:lnSpc>
              <a:buClr>
                <a:srgbClr val="00B0F0"/>
              </a:buClr>
              <a:buFont typeface="Wingdings" pitchFamily="2" charset="2"/>
              <a:buChar char="§"/>
            </a:pPr>
            <a:r>
              <a:rPr lang="en-US" sz="24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The phrases </a:t>
            </a:r>
            <a:r>
              <a:rPr lang="en-US" sz="24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“at work” </a:t>
            </a:r>
            <a:r>
              <a:rPr lang="en-US" sz="24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and </a:t>
            </a:r>
            <a:r>
              <a:rPr lang="en-US" sz="24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“on duty” </a:t>
            </a:r>
            <a:r>
              <a:rPr lang="en-US" sz="24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are used synonymously for the term “</a:t>
            </a:r>
            <a:r>
              <a:rPr lang="en-US" sz="24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workplace</a:t>
            </a:r>
            <a:r>
              <a:rPr lang="en-US" sz="24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a:t>
            </a:r>
          </a:p>
        </p:txBody>
      </p:sp>
      <p:sp>
        <p:nvSpPr>
          <p:cNvPr id="10" name="Slide Number Placeholder 3"/>
          <p:cNvSpPr txBox="1">
            <a:spLocks noGrp="1"/>
          </p:cNvSpPr>
          <p:nvPr/>
        </p:nvSpPr>
        <p:spPr bwMode="auto">
          <a:xfrm>
            <a:off x="11258797" y="650182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38</a:t>
            </a:fld>
            <a:endParaRPr lang="en-US" sz="1200" dirty="0">
              <a:latin typeface="Times New Roman" pitchFamily="18" charset="0"/>
            </a:endParaRPr>
          </a:p>
        </p:txBody>
      </p:sp>
      <p:pic>
        <p:nvPicPr>
          <p:cNvPr id="8" name="Picture 2" descr="http://www.allpurposesecurity.info/All_Purpose_Security_workspace_viol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615" y="217219"/>
            <a:ext cx="3315927" cy="247785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276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06209" y="757794"/>
            <a:ext cx="5528953"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Autofit/>
          </a:bodyPr>
          <a:lstStyle/>
          <a:p>
            <a:pPr algn="l"/>
            <a:r>
              <a:rPr lang="en-US" sz="4000" dirty="0">
                <a:cs typeface="Calibri" pitchFamily="34" charset="0"/>
              </a:rPr>
              <a:t>Non-Fatal Violence                                             on the Job</a:t>
            </a:r>
          </a:p>
        </p:txBody>
      </p:sp>
      <p:sp>
        <p:nvSpPr>
          <p:cNvPr id="26627" name="Rectangle 3"/>
          <p:cNvSpPr>
            <a:spLocks noGrp="1" noChangeArrowheads="1"/>
          </p:cNvSpPr>
          <p:nvPr>
            <p:ph type="body" idx="1"/>
          </p:nvPr>
        </p:nvSpPr>
        <p:spPr>
          <a:xfrm>
            <a:off x="1163430" y="3239907"/>
            <a:ext cx="8594182" cy="2696690"/>
          </a:xfrm>
          <a:noFill/>
        </p:spPr>
        <p:txBody>
          <a:bodyPr vert="horz" lIns="92075" tIns="46038" rIns="92075" bIns="46038" rtlCol="0" anchor="ctr">
            <a:noAutofit/>
          </a:bodyPr>
          <a:lstStyle/>
          <a:p>
            <a:pPr>
              <a:lnSpc>
                <a:spcPct val="90000"/>
              </a:lnSpc>
              <a:buClr>
                <a:srgbClr val="00B0F0"/>
              </a:buClr>
              <a:buFont typeface="Wingdings" panose="05000000000000000000"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97% of workplace acts of violence are non-fatal, ranging from verbal threats to fist-fights, </a:t>
            </a:r>
            <a:r>
              <a:rPr lang="en-US" sz="2600" i="1"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but…</a:t>
            </a:r>
          </a:p>
          <a:p>
            <a:pPr>
              <a:lnSpc>
                <a:spcPct val="90000"/>
              </a:lnSpc>
              <a:buClr>
                <a:srgbClr val="00B0F0"/>
              </a:buClr>
              <a:buFont typeface="Wingdings" panose="05000000000000000000"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But a substantial number of harassment offenses, threats, and attacks are thought to go unreported to management.</a:t>
            </a:r>
          </a:p>
        </p:txBody>
      </p:sp>
      <p:pic>
        <p:nvPicPr>
          <p:cNvPr id="26630" name="Picture 7" descr="https://encrypted-tbn2.google.com/images?q=tbn:ANd9GcR0RVWgVFt8oSPHlQGI0Fwx-rnPRAbUVt9wCg9WPtHCBa3JI3aF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997" y="365166"/>
            <a:ext cx="2766456" cy="276645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3"/>
          <p:cNvSpPr txBox="1">
            <a:spLocks noGrp="1"/>
          </p:cNvSpPr>
          <p:nvPr/>
        </p:nvSpPr>
        <p:spPr bwMode="auto">
          <a:xfrm>
            <a:off x="112776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39</a:t>
            </a:fld>
            <a:endParaRPr lang="en-US" sz="1200" dirty="0">
              <a:latin typeface="Times New Roman" pitchFamily="18" charset="0"/>
            </a:endParaRPr>
          </a:p>
        </p:txBody>
      </p:sp>
    </p:spTree>
    <p:extLst>
      <p:ext uri="{BB962C8B-B14F-4D97-AF65-F5344CB8AC3E}">
        <p14:creationId xmlns:p14="http://schemas.microsoft.com/office/powerpoint/2010/main" val="64867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Risk Factors</a:t>
            </a:r>
            <a:endParaRPr lang="en-US" dirty="0"/>
          </a:p>
        </p:txBody>
      </p:sp>
      <p:sp>
        <p:nvSpPr>
          <p:cNvPr id="3" name="Content Placeholder 2"/>
          <p:cNvSpPr>
            <a:spLocks noGrp="1"/>
          </p:cNvSpPr>
          <p:nvPr>
            <p:ph idx="1"/>
          </p:nvPr>
        </p:nvSpPr>
        <p:spPr>
          <a:xfrm>
            <a:off x="687503" y="2222572"/>
            <a:ext cx="9613861" cy="4305227"/>
          </a:xfrm>
        </p:spPr>
        <p:txBody>
          <a:bodyPr>
            <a:normAutofit/>
          </a:bodyPr>
          <a:lstStyle/>
          <a:p>
            <a:pPr marL="0" indent="0">
              <a:buNone/>
            </a:pPr>
            <a:r>
              <a:rPr lang="en-US" dirty="0" smtClean="0">
                <a:effectLst>
                  <a:outerShdw blurRad="38100" dist="38100" dir="2700000" algn="tl">
                    <a:srgbClr val="000000">
                      <a:alpha val="43137"/>
                    </a:srgbClr>
                  </a:outerShdw>
                </a:effectLst>
              </a:rPr>
              <a:t>Because </a:t>
            </a:r>
            <a:r>
              <a:rPr lang="en-US" dirty="0">
                <a:effectLst>
                  <a:outerShdw blurRad="38100" dist="38100" dir="2700000" algn="tl">
                    <a:srgbClr val="000000">
                      <a:alpha val="43137"/>
                    </a:srgbClr>
                  </a:outerShdw>
                </a:effectLst>
              </a:rPr>
              <a:t>incidents of </a:t>
            </a:r>
            <a:r>
              <a:rPr lang="en-US" dirty="0" smtClean="0">
                <a:effectLst>
                  <a:outerShdw blurRad="38100" dist="38100" dir="2700000" algn="tl">
                    <a:srgbClr val="000000">
                      <a:alpha val="43137"/>
                    </a:srgbClr>
                  </a:outerShdw>
                </a:effectLst>
              </a:rPr>
              <a:t>mass shootings, where </a:t>
            </a:r>
            <a:r>
              <a:rPr lang="en-US" dirty="0">
                <a:effectLst>
                  <a:outerShdw blurRad="38100" dist="38100" dir="2700000" algn="tl">
                    <a:srgbClr val="000000">
                      <a:alpha val="43137"/>
                    </a:srgbClr>
                  </a:outerShdw>
                </a:effectLst>
              </a:rPr>
              <a:t>there are multiple fatalities and/or </a:t>
            </a:r>
            <a:r>
              <a:rPr lang="en-US" dirty="0" smtClean="0">
                <a:effectLst>
                  <a:outerShdw blurRad="38100" dist="38100" dir="2700000" algn="tl">
                    <a:srgbClr val="000000">
                      <a:alpha val="43137"/>
                    </a:srgbClr>
                  </a:outerShdw>
                </a:effectLst>
              </a:rPr>
              <a:t>injuries, are </a:t>
            </a:r>
            <a:r>
              <a:rPr lang="en-US" dirty="0">
                <a:effectLst>
                  <a:outerShdw blurRad="38100" dist="38100" dir="2700000" algn="tl">
                    <a:srgbClr val="000000">
                      <a:alpha val="43137"/>
                    </a:srgbClr>
                  </a:outerShdw>
                </a:effectLst>
              </a:rPr>
              <a:t>human-caused and with the intention of harming or killing others, among disasters they can be especially devastating to those that experience them, including</a:t>
            </a:r>
            <a:r>
              <a:rPr lang="en-US" dirty="0" smtClean="0">
                <a:effectLst>
                  <a:outerShdw blurRad="38100" dist="38100" dir="2700000" algn="tl">
                    <a:srgbClr val="000000">
                      <a:alpha val="43137"/>
                    </a:srgbClr>
                  </a:outerShdw>
                </a:effectLst>
              </a:rPr>
              <a:t>:</a:t>
            </a:r>
          </a:p>
          <a:p>
            <a:pPr marL="0" indent="0">
              <a:buNone/>
            </a:pPr>
            <a:endParaRPr lang="en-US" sz="8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Survivors of </a:t>
            </a:r>
            <a:r>
              <a:rPr lang="en-US" dirty="0" smtClean="0">
                <a:effectLst>
                  <a:outerShdw blurRad="38100" dist="38100" dir="2700000" algn="tl">
                    <a:srgbClr val="000000">
                      <a:alpha val="43137"/>
                    </a:srgbClr>
                  </a:outerShdw>
                </a:effectLst>
              </a:rPr>
              <a:t>and witnesses to the incident</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Loved ones of </a:t>
            </a:r>
            <a:r>
              <a:rPr lang="en-US" dirty="0" smtClean="0">
                <a:effectLst>
                  <a:outerShdw blurRad="38100" dist="38100" dir="2700000" algn="tl">
                    <a:srgbClr val="000000">
                      <a:alpha val="43137"/>
                    </a:srgbClr>
                  </a:outerShdw>
                </a:effectLst>
              </a:rPr>
              <a:t>victims and survivors</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First </a:t>
            </a:r>
            <a:r>
              <a:rPr lang="en-US" dirty="0" smtClean="0">
                <a:effectLst>
                  <a:outerShdw blurRad="38100" dist="38100" dir="2700000" algn="tl">
                    <a:srgbClr val="000000">
                      <a:alpha val="43137"/>
                    </a:srgbClr>
                  </a:outerShdw>
                </a:effectLst>
              </a:rPr>
              <a:t>Responders</a:t>
            </a:r>
            <a:r>
              <a:rPr lang="en-US" dirty="0">
                <a:effectLst>
                  <a:outerShdw blurRad="38100" dist="38100" dir="2700000" algn="tl">
                    <a:srgbClr val="000000">
                      <a:alpha val="43137"/>
                    </a:srgbClr>
                  </a:outerShdw>
                </a:effectLst>
              </a:rPr>
              <a:t>, rescue &amp; recovery workers</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Neighbors and community members surrounding the incident, especially those in the area at the time the violence happened.</a:t>
            </a:r>
          </a:p>
          <a:p>
            <a:endParaRPr lang="en-US" dirty="0">
              <a:effectLst>
                <a:outerShdw blurRad="38100" dist="38100" dir="2700000" algn="tl">
                  <a:srgbClr val="000000">
                    <a:alpha val="43137"/>
                  </a:srgbClr>
                </a:outerShdw>
              </a:effectLst>
            </a:endParaRPr>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4</a:t>
            </a:fld>
            <a:endParaRPr lang="en-US" sz="1200" dirty="0">
              <a:latin typeface="Times New Roman" pitchFamily="18" charset="0"/>
            </a:endParaRPr>
          </a:p>
        </p:txBody>
      </p:sp>
    </p:spTree>
    <p:extLst>
      <p:ext uri="{BB962C8B-B14F-4D97-AF65-F5344CB8AC3E}">
        <p14:creationId xmlns:p14="http://schemas.microsoft.com/office/powerpoint/2010/main" val="1398211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795022" y="2887545"/>
            <a:ext cx="6038915" cy="3124284"/>
          </a:xfrm>
        </p:spPr>
        <p:txBody>
          <a:bodyPr>
            <a:normAutofit/>
          </a:bodyPr>
          <a:lstStyle/>
          <a:p>
            <a:pPr eaLnBrk="1" hangingPunct="1">
              <a:buClr>
                <a:srgbClr val="00B0F0"/>
              </a:buClr>
              <a:buFont typeface="Wingdings" pitchFamily="2" charset="2"/>
              <a:buChar char="§"/>
            </a:pPr>
            <a:r>
              <a:rPr lang="en-US" sz="2600" dirty="0">
                <a:solidFill>
                  <a:schemeClr val="tx1">
                    <a:lumMod val="75000"/>
                    <a:lumOff val="25000"/>
                  </a:schemeClr>
                </a:solidFill>
                <a:effectLst>
                  <a:outerShdw blurRad="38100" dist="38100" dir="2700000" algn="tl">
                    <a:srgbClr val="000000">
                      <a:alpha val="43137"/>
                    </a:srgbClr>
                  </a:outerShdw>
                </a:effectLst>
                <a:cs typeface="Calibri" pitchFamily="34" charset="0"/>
              </a:rPr>
              <a:t>While the media tends to report on sensational workplace shootings, gun-related violence on the job is statistically rare.</a:t>
            </a:r>
          </a:p>
          <a:p>
            <a:pPr eaLnBrk="1" hangingPunct="1">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cs typeface="Calibri" pitchFamily="34" charset="0"/>
              </a:rPr>
              <a:t>Managers </a:t>
            </a:r>
            <a:r>
              <a:rPr lang="en-US" sz="2600" dirty="0">
                <a:solidFill>
                  <a:schemeClr val="tx1">
                    <a:lumMod val="75000"/>
                    <a:lumOff val="25000"/>
                  </a:schemeClr>
                </a:solidFill>
                <a:effectLst>
                  <a:outerShdw blurRad="38100" dist="38100" dir="2700000" algn="tl">
                    <a:srgbClr val="000000">
                      <a:alpha val="43137"/>
                    </a:srgbClr>
                  </a:outerShdw>
                </a:effectLst>
                <a:cs typeface="Calibri" pitchFamily="34" charset="0"/>
              </a:rPr>
              <a:t>must expand their understanding of potential violence well beyond firearms.  </a:t>
            </a:r>
          </a:p>
        </p:txBody>
      </p:sp>
      <p:sp>
        <p:nvSpPr>
          <p:cNvPr id="25603" name="Title 1"/>
          <p:cNvSpPr txBox="1">
            <a:spLocks/>
          </p:cNvSpPr>
          <p:nvPr/>
        </p:nvSpPr>
        <p:spPr bwMode="auto">
          <a:xfrm>
            <a:off x="513034" y="569037"/>
            <a:ext cx="558296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4000" dirty="0" smtClean="0">
                <a:effectLst>
                  <a:outerShdw blurRad="38100" dist="38100" dir="2700000" algn="tl">
                    <a:srgbClr val="000000">
                      <a:alpha val="43137"/>
                    </a:srgbClr>
                  </a:outerShdw>
                </a:effectLst>
                <a:latin typeface="+mj-lt"/>
                <a:cs typeface="Calibri" pitchFamily="34" charset="0"/>
              </a:rPr>
              <a:t>Workplace Violence </a:t>
            </a:r>
            <a:r>
              <a:rPr lang="en-US" sz="4800" dirty="0">
                <a:effectLst>
                  <a:outerShdw blurRad="38100" dist="38100" dir="2700000" algn="tl">
                    <a:srgbClr val="000000">
                      <a:alpha val="43137"/>
                    </a:srgbClr>
                  </a:outerShdw>
                </a:effectLst>
                <a:latin typeface="+mj-lt"/>
                <a:cs typeface="Calibri" pitchFamily="34" charset="0"/>
              </a:rPr>
              <a:t>=</a:t>
            </a:r>
            <a:r>
              <a:rPr lang="en-US" sz="4000" dirty="0">
                <a:effectLst>
                  <a:outerShdw blurRad="38100" dist="38100" dir="2700000" algn="tl">
                    <a:srgbClr val="000000">
                      <a:alpha val="43137"/>
                    </a:srgbClr>
                  </a:outerShdw>
                </a:effectLst>
                <a:latin typeface="+mj-lt"/>
                <a:cs typeface="Calibri" pitchFamily="34" charset="0"/>
              </a:rPr>
              <a:t>                            </a:t>
            </a:r>
            <a:r>
              <a:rPr lang="en-US" sz="4000" dirty="0" smtClean="0">
                <a:effectLst>
                  <a:outerShdw blurRad="38100" dist="38100" dir="2700000" algn="tl">
                    <a:srgbClr val="000000">
                      <a:alpha val="43137"/>
                    </a:srgbClr>
                  </a:outerShdw>
                </a:effectLst>
                <a:latin typeface="+mj-lt"/>
                <a:cs typeface="Calibri" pitchFamily="34" charset="0"/>
              </a:rPr>
              <a:t>Gun Violence</a:t>
            </a:r>
            <a:endParaRPr lang="en-US" sz="4000" dirty="0">
              <a:effectLst>
                <a:outerShdw blurRad="38100" dist="38100" dir="2700000" algn="tl">
                  <a:srgbClr val="000000">
                    <a:alpha val="43137"/>
                  </a:srgbClr>
                </a:outerShdw>
              </a:effectLst>
              <a:latin typeface="+mj-lt"/>
              <a:cs typeface="Calibri" pitchFamily="34" charset="0"/>
            </a:endParaRPr>
          </a:p>
        </p:txBody>
      </p:sp>
      <p:pic>
        <p:nvPicPr>
          <p:cNvPr id="25604" name="Picture 4" descr="http://dyn1.media.forbiddenplanet.com/products/18340793.jpg.size-300_maxheight-300_square-tr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85" y="2384292"/>
            <a:ext cx="3057427" cy="305742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Box 4"/>
          <p:cNvSpPr txBox="1">
            <a:spLocks noChangeArrowheads="1"/>
          </p:cNvSpPr>
          <p:nvPr/>
        </p:nvSpPr>
        <p:spPr bwMode="auto">
          <a:xfrm>
            <a:off x="7467598" y="5503997"/>
            <a:ext cx="2819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2000" i="1" dirty="0" smtClean="0">
                <a:latin typeface="Calibri" pitchFamily="34" charset="0"/>
                <a:cs typeface="Calibri" pitchFamily="34" charset="0"/>
              </a:rPr>
              <a:t>Even a hot cup of tea or coffee can quickly become a weapon.</a:t>
            </a:r>
            <a:endParaRPr lang="en-US" sz="2000" i="1" dirty="0">
              <a:latin typeface="Calibri" pitchFamily="34" charset="0"/>
              <a:cs typeface="Calibri" pitchFamily="34" charset="0"/>
            </a:endParaRPr>
          </a:p>
        </p:txBody>
      </p:sp>
      <p:sp>
        <p:nvSpPr>
          <p:cNvPr id="25606" name="TextBox 1"/>
          <p:cNvSpPr txBox="1">
            <a:spLocks noChangeArrowheads="1"/>
          </p:cNvSpPr>
          <p:nvPr/>
        </p:nvSpPr>
        <p:spPr bwMode="auto">
          <a:xfrm>
            <a:off x="4965865" y="600590"/>
            <a:ext cx="83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4400" dirty="0"/>
              <a:t>/</a:t>
            </a:r>
          </a:p>
        </p:txBody>
      </p:sp>
      <p:sp>
        <p:nvSpPr>
          <p:cNvPr id="9" name="Slide Number Placeholder 3"/>
          <p:cNvSpPr txBox="1">
            <a:spLocks noGrp="1"/>
          </p:cNvSpPr>
          <p:nvPr/>
        </p:nvSpPr>
        <p:spPr bwMode="auto">
          <a:xfrm>
            <a:off x="11353800" y="6475063"/>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40</a:t>
            </a:fld>
            <a:endParaRPr lang="en-US" sz="1200" dirty="0">
              <a:latin typeface="Times New Roman" pitchFamily="18" charset="0"/>
            </a:endParaRPr>
          </a:p>
        </p:txBody>
      </p:sp>
    </p:spTree>
    <p:extLst>
      <p:ext uri="{BB962C8B-B14F-4D97-AF65-F5344CB8AC3E}">
        <p14:creationId xmlns:p14="http://schemas.microsoft.com/office/powerpoint/2010/main" val="2042574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008" y="882019"/>
            <a:ext cx="8374975" cy="762000"/>
          </a:xfrm>
        </p:spPr>
        <p:txBody>
          <a:bodyPr>
            <a:noAutofit/>
          </a:bodyPr>
          <a:lstStyle/>
          <a:p>
            <a:r>
              <a:rPr lang="en-US" sz="4000" dirty="0">
                <a:cs typeface="Calibri" pitchFamily="34" charset="0"/>
              </a:rPr>
              <a:t>Workplace Violence Continuum </a:t>
            </a:r>
          </a:p>
        </p:txBody>
      </p:sp>
      <p:sp>
        <p:nvSpPr>
          <p:cNvPr id="6" name="Right Arrow 5"/>
          <p:cNvSpPr/>
          <p:nvPr/>
        </p:nvSpPr>
        <p:spPr>
          <a:xfrm>
            <a:off x="1676400" y="3886200"/>
            <a:ext cx="7467600" cy="1066800"/>
          </a:xfrm>
          <a:prstGeom prst="rightArrow">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Callout 2 6"/>
          <p:cNvSpPr/>
          <p:nvPr/>
        </p:nvSpPr>
        <p:spPr>
          <a:xfrm>
            <a:off x="2573382" y="3233057"/>
            <a:ext cx="1856114" cy="685800"/>
          </a:xfrm>
          <a:prstGeom prst="borderCallout2">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Psychological</a:t>
            </a:r>
          </a:p>
        </p:txBody>
      </p:sp>
      <p:sp>
        <p:nvSpPr>
          <p:cNvPr id="10" name="Line Callout 2 9"/>
          <p:cNvSpPr/>
          <p:nvPr/>
        </p:nvSpPr>
        <p:spPr>
          <a:xfrm>
            <a:off x="3755571" y="4896394"/>
            <a:ext cx="1676400" cy="685800"/>
          </a:xfrm>
          <a:prstGeom prst="borderCallout2">
            <a:avLst>
              <a:gd name="adj1" fmla="val 18750"/>
              <a:gd name="adj2" fmla="val -8333"/>
              <a:gd name="adj3" fmla="val 18750"/>
              <a:gd name="adj4" fmla="val -16667"/>
              <a:gd name="adj5" fmla="val -17024"/>
              <a:gd name="adj6" fmla="val -40433"/>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Verbal</a:t>
            </a:r>
          </a:p>
        </p:txBody>
      </p:sp>
      <p:sp>
        <p:nvSpPr>
          <p:cNvPr id="11" name="Line Callout 2 10"/>
          <p:cNvSpPr/>
          <p:nvPr/>
        </p:nvSpPr>
        <p:spPr>
          <a:xfrm>
            <a:off x="5687786" y="3257006"/>
            <a:ext cx="1676400" cy="685800"/>
          </a:xfrm>
          <a:prstGeom prst="borderCallout2">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Physical</a:t>
            </a:r>
          </a:p>
        </p:txBody>
      </p:sp>
      <p:sp>
        <p:nvSpPr>
          <p:cNvPr id="12" name="Line Callout 2 11"/>
          <p:cNvSpPr/>
          <p:nvPr/>
        </p:nvSpPr>
        <p:spPr>
          <a:xfrm>
            <a:off x="7239000" y="5029200"/>
            <a:ext cx="1676400" cy="685800"/>
          </a:xfrm>
          <a:prstGeom prst="borderCallout2">
            <a:avLst>
              <a:gd name="adj1" fmla="val 18750"/>
              <a:gd name="adj2" fmla="val -8333"/>
              <a:gd name="adj3" fmla="val 18750"/>
              <a:gd name="adj4" fmla="val -16667"/>
              <a:gd name="adj5" fmla="val -30357"/>
              <a:gd name="adj6" fmla="val -65368"/>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Weapons</a:t>
            </a:r>
          </a:p>
        </p:txBody>
      </p:sp>
      <p:sp>
        <p:nvSpPr>
          <p:cNvPr id="13" name="Explosion 1 12"/>
          <p:cNvSpPr/>
          <p:nvPr/>
        </p:nvSpPr>
        <p:spPr>
          <a:xfrm>
            <a:off x="9039698" y="3467100"/>
            <a:ext cx="1865809" cy="1905000"/>
          </a:xfrm>
          <a:prstGeom prst="irregularSeal1">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Active Shooter</a:t>
            </a:r>
          </a:p>
        </p:txBody>
      </p:sp>
      <p:sp>
        <p:nvSpPr>
          <p:cNvPr id="9" name="Slide Number Placeholder 3"/>
          <p:cNvSpPr txBox="1">
            <a:spLocks noGrp="1"/>
          </p:cNvSpPr>
          <p:nvPr/>
        </p:nvSpPr>
        <p:spPr bwMode="auto">
          <a:xfrm>
            <a:off x="11353800" y="6475063"/>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41</a:t>
            </a:fld>
            <a:endParaRPr lang="en-US" sz="1200" dirty="0">
              <a:latin typeface="Times New Roman" pitchFamily="18" charset="0"/>
            </a:endParaRPr>
          </a:p>
        </p:txBody>
      </p:sp>
      <p:sp>
        <p:nvSpPr>
          <p:cNvPr id="14" name="TextBox 13"/>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823407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2744787" cy="1507958"/>
          </a:xfrm>
        </p:spPr>
        <p:txBody>
          <a:bodyPr>
            <a:normAutofit/>
          </a:bodyPr>
          <a:lstStyle/>
          <a:p>
            <a:r>
              <a:rPr lang="en-US" sz="4000" dirty="0" smtClean="0"/>
              <a:t>Motives</a:t>
            </a:r>
            <a:endParaRPr lang="en-US" sz="4000" dirty="0"/>
          </a:p>
        </p:txBody>
      </p:sp>
      <p:sp>
        <p:nvSpPr>
          <p:cNvPr id="3" name="Content Placeholder 2"/>
          <p:cNvSpPr>
            <a:spLocks noGrp="1"/>
          </p:cNvSpPr>
          <p:nvPr>
            <p:ph idx="1"/>
          </p:nvPr>
        </p:nvSpPr>
        <p:spPr>
          <a:xfrm>
            <a:off x="1053764" y="2467571"/>
            <a:ext cx="6943824" cy="3781927"/>
          </a:xfrm>
        </p:spPr>
        <p:txBody>
          <a:bodyPr>
            <a:normAutofit lnSpcReduction="10000"/>
          </a:bodyPr>
          <a:lstStyle/>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Desire </a:t>
            </a:r>
            <a:r>
              <a:rPr lang="en-US" sz="2600" dirty="0">
                <a:effectLst>
                  <a:outerShdw blurRad="38100" dist="38100" dir="2700000" algn="tl">
                    <a:srgbClr val="000000">
                      <a:alpha val="43137"/>
                    </a:srgbClr>
                  </a:outerShdw>
                </a:effectLst>
              </a:rPr>
              <a:t>for attention or </a:t>
            </a:r>
            <a:r>
              <a:rPr lang="en-US" sz="2600" dirty="0" smtClean="0">
                <a:effectLst>
                  <a:outerShdw blurRad="38100" dist="38100" dir="2700000" algn="tl">
                    <a:srgbClr val="000000">
                      <a:alpha val="43137"/>
                    </a:srgbClr>
                  </a:outerShdw>
                </a:effectLst>
              </a:rPr>
              <a:t>recognition (</a:t>
            </a:r>
            <a:r>
              <a:rPr lang="en-US" sz="2600" dirty="0" err="1" smtClean="0">
                <a:effectLst>
                  <a:outerShdw blurRad="38100" dist="38100" dir="2700000" algn="tl">
                    <a:srgbClr val="000000">
                      <a:alpha val="43137"/>
                    </a:srgbClr>
                  </a:outerShdw>
                </a:effectLst>
              </a:rPr>
              <a:t>Herostratus</a:t>
            </a:r>
            <a:r>
              <a:rPr lang="en-US" sz="2600" dirty="0" smtClean="0">
                <a:effectLst>
                  <a:outerShdw blurRad="38100" dist="38100" dir="2700000" algn="tl">
                    <a:srgbClr val="000000">
                      <a:alpha val="43137"/>
                    </a:srgbClr>
                  </a:outerShdw>
                </a:effectLst>
              </a:rPr>
              <a:t> Syndrome)</a:t>
            </a:r>
            <a:endParaRPr lang="en-US" sz="26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Suicide </a:t>
            </a:r>
            <a:r>
              <a:rPr lang="en-US" sz="2600" dirty="0">
                <a:effectLst>
                  <a:outerShdw blurRad="38100" dist="38100" dir="2700000" algn="tl">
                    <a:srgbClr val="000000">
                      <a:alpha val="43137"/>
                    </a:srgbClr>
                  </a:outerShdw>
                </a:effectLst>
              </a:rPr>
              <a:t>or desperation</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Attempt </a:t>
            </a:r>
            <a:r>
              <a:rPr lang="en-US" sz="2600" dirty="0">
                <a:effectLst>
                  <a:outerShdw blurRad="38100" dist="38100" dir="2700000" algn="tl">
                    <a:srgbClr val="000000">
                      <a:alpha val="43137"/>
                    </a:srgbClr>
                  </a:outerShdw>
                </a:effectLst>
              </a:rPr>
              <a:t>to solve a problem</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Multiple </a:t>
            </a:r>
            <a:r>
              <a:rPr lang="en-US" sz="2600" dirty="0">
                <a:effectLst>
                  <a:outerShdw blurRad="38100" dist="38100" dir="2700000" algn="tl">
                    <a:srgbClr val="000000">
                      <a:alpha val="43137"/>
                    </a:srgbClr>
                  </a:outerShdw>
                </a:effectLst>
              </a:rPr>
              <a:t>motives</a:t>
            </a: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Revenge</a:t>
            </a:r>
            <a:endParaRPr lang="en-US" sz="26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sz="2600" dirty="0" smtClean="0">
                <a:effectLst>
                  <a:outerShdw blurRad="38100" dist="38100" dir="2700000" algn="tl">
                    <a:srgbClr val="000000">
                      <a:alpha val="43137"/>
                    </a:srgbClr>
                  </a:outerShdw>
                </a:effectLst>
              </a:rPr>
              <a:t>Felt </a:t>
            </a:r>
            <a:r>
              <a:rPr lang="en-US" sz="2600" dirty="0">
                <a:effectLst>
                  <a:outerShdw blurRad="38100" dist="38100" dir="2700000" algn="tl">
                    <a:srgbClr val="000000">
                      <a:alpha val="43137"/>
                    </a:srgbClr>
                  </a:outerShdw>
                </a:effectLst>
              </a:rPr>
              <a:t>bullied/persecuted or threatened </a:t>
            </a:r>
            <a:r>
              <a:rPr lang="en-US" sz="2600" dirty="0" smtClean="0">
                <a:effectLst>
                  <a:outerShdw blurRad="38100" dist="38100" dir="2700000" algn="tl">
                    <a:srgbClr val="000000">
                      <a:alpha val="43137"/>
                    </a:srgbClr>
                  </a:outerShdw>
                </a:effectLst>
              </a:rPr>
              <a:t>     by </a:t>
            </a:r>
            <a:r>
              <a:rPr lang="en-US" sz="2600" dirty="0">
                <a:effectLst>
                  <a:outerShdw blurRad="38100" dist="38100" dir="2700000" algn="tl">
                    <a:srgbClr val="000000">
                      <a:alpha val="43137"/>
                    </a:srgbClr>
                  </a:outerShdw>
                </a:effectLst>
              </a:rPr>
              <a:t>others</a:t>
            </a:r>
          </a:p>
          <a:p>
            <a:pPr marL="0" indent="0">
              <a:buNone/>
            </a:pPr>
            <a:r>
              <a:rPr lang="en-US" sz="1800" i="1" dirty="0" smtClean="0">
                <a:effectLst>
                  <a:outerShdw blurRad="38100" dist="38100" dir="2700000" algn="tl">
                    <a:srgbClr val="000000">
                      <a:alpha val="43137"/>
                    </a:srgbClr>
                  </a:outerShdw>
                </a:effectLst>
              </a:rPr>
              <a:t>                                                           -Source: </a:t>
            </a:r>
            <a:r>
              <a:rPr lang="en-US" sz="1800" i="1" dirty="0">
                <a:effectLst>
                  <a:outerShdw blurRad="38100" dist="38100" dir="2700000" algn="tl">
                    <a:srgbClr val="000000">
                      <a:alpha val="43137"/>
                    </a:srgbClr>
                  </a:outerShdw>
                </a:effectLst>
              </a:rPr>
              <a:t>US Secret Service</a:t>
            </a:r>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42</a:t>
            </a:fld>
            <a:endParaRPr lang="en-US" sz="1200" dirty="0">
              <a:latin typeface="Times New Roman" pitchFamily="18" charset="0"/>
            </a:endParaRPr>
          </a:p>
        </p:txBody>
      </p:sp>
      <p:pic>
        <p:nvPicPr>
          <p:cNvPr id="18434" name="Picture 2" descr="https://encrypted-tbn1.gstatic.com/images?q=tbn:ANd9GcRRBrD5rfBNRIP3U2qzq7VQBUNsCUsgRHomqvaee1CuRL8ZK_K5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481" y="2554997"/>
            <a:ext cx="3585603" cy="268574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89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Herostratus Syndrome</a:t>
            </a:r>
            <a:endParaRPr lang="en-US" dirty="0"/>
          </a:p>
        </p:txBody>
      </p:sp>
      <p:sp>
        <p:nvSpPr>
          <p:cNvPr id="3" name="Content Placeholder 2"/>
          <p:cNvSpPr>
            <a:spLocks noGrp="1"/>
          </p:cNvSpPr>
          <p:nvPr>
            <p:ph idx="1"/>
          </p:nvPr>
        </p:nvSpPr>
        <p:spPr>
          <a:xfrm>
            <a:off x="680321" y="2269475"/>
            <a:ext cx="6998436" cy="4140439"/>
          </a:xfrm>
        </p:spPr>
        <p:txBody>
          <a:bodyPr>
            <a:normAutofit lnSpcReduction="10000"/>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Herostratus </a:t>
            </a:r>
            <a:r>
              <a:rPr lang="en-US" dirty="0" smtClean="0">
                <a:effectLst>
                  <a:outerShdw blurRad="38100" dist="38100" dir="2700000" algn="tl">
                    <a:srgbClr val="000000">
                      <a:alpha val="43137"/>
                    </a:srgbClr>
                  </a:outerShdw>
                </a:effectLst>
              </a:rPr>
              <a:t>was </a:t>
            </a:r>
            <a:r>
              <a:rPr lang="en-US" dirty="0">
                <a:effectLst>
                  <a:outerShdw blurRad="38100" dist="38100" dir="2700000" algn="tl">
                    <a:srgbClr val="000000">
                      <a:alpha val="43137"/>
                    </a:srgbClr>
                  </a:outerShdw>
                </a:effectLst>
              </a:rPr>
              <a:t>an arsonist. On July 21, 356 BC, seeking notoriety, he burned down the Temple of Artemis at Ephesus in ancient Greece (now Turkey). The temple was constructed of marble and </a:t>
            </a:r>
            <a:r>
              <a:rPr lang="en-US" dirty="0" smtClean="0">
                <a:effectLst>
                  <a:outerShdw blurRad="38100" dist="38100" dir="2700000" algn="tl">
                    <a:srgbClr val="000000">
                      <a:alpha val="43137"/>
                    </a:srgbClr>
                  </a:outerShdw>
                </a:effectLst>
              </a:rPr>
              <a:t>measuring 425</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feet long </a:t>
            </a:r>
            <a:r>
              <a:rPr lang="en-US" dirty="0">
                <a:effectLst>
                  <a:outerShdw blurRad="38100" dist="38100" dir="2700000" algn="tl">
                    <a:srgbClr val="000000">
                      <a:alpha val="43137"/>
                    </a:srgbClr>
                  </a:outerShdw>
                </a:effectLst>
              </a:rPr>
              <a:t>and supported by columns </a:t>
            </a:r>
            <a:r>
              <a:rPr lang="en-US" dirty="0" smtClean="0">
                <a:effectLst>
                  <a:outerShdw blurRad="38100" dist="38100" dir="2700000" algn="tl">
                    <a:srgbClr val="000000">
                      <a:alpha val="43137"/>
                    </a:srgbClr>
                  </a:outerShdw>
                </a:effectLst>
              </a:rPr>
              <a:t>60</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feet tall.</a:t>
            </a:r>
          </a:p>
          <a:p>
            <a:pPr>
              <a:buClr>
                <a:srgbClr val="0070C0"/>
              </a:buClr>
              <a:buFont typeface="Wingdings" panose="05000000000000000000" pitchFamily="2" charset="2"/>
              <a:buChar char="§"/>
            </a:pPr>
            <a:endParaRPr lang="en-US" sz="1000" dirty="0" smtClean="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The Temple of Artemis was </a:t>
            </a:r>
            <a:r>
              <a:rPr lang="en-US" dirty="0">
                <a:effectLst>
                  <a:outerShdw blurRad="38100" dist="38100" dir="2700000" algn="tl">
                    <a:srgbClr val="000000">
                      <a:alpha val="43137"/>
                    </a:srgbClr>
                  </a:outerShdw>
                </a:effectLst>
              </a:rPr>
              <a:t>one of the Seven Wonders of the Ancient World</a:t>
            </a:r>
            <a:r>
              <a:rPr lang="en-US" dirty="0" smtClean="0">
                <a:effectLst>
                  <a:outerShdw blurRad="38100" dist="38100" dir="2700000" algn="tl">
                    <a:srgbClr val="000000">
                      <a:alpha val="43137"/>
                    </a:srgbClr>
                  </a:outerShdw>
                </a:effectLst>
              </a:rPr>
              <a:t>.</a:t>
            </a:r>
          </a:p>
          <a:p>
            <a:pPr>
              <a:buClr>
                <a:srgbClr val="0070C0"/>
              </a:buClr>
              <a:buFont typeface="Wingdings" panose="05000000000000000000" pitchFamily="2" charset="2"/>
              <a:buChar char="§"/>
            </a:pPr>
            <a:endParaRPr lang="en-US" sz="11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u="sng" dirty="0">
                <a:effectLst>
                  <a:outerShdw blurRad="38100" dist="38100" dir="2700000" algn="tl">
                    <a:srgbClr val="000000">
                      <a:alpha val="43137"/>
                    </a:srgbClr>
                  </a:outerShdw>
                </a:effectLst>
              </a:rPr>
              <a:t>His name has become a metonym for someone who commits a criminal act in order to become famous</a:t>
            </a:r>
            <a:r>
              <a:rPr lang="en-US" dirty="0">
                <a:effectLst>
                  <a:outerShdw blurRad="38100" dist="38100" dir="2700000" algn="tl">
                    <a:srgbClr val="000000">
                      <a:alpha val="43137"/>
                    </a:srgbClr>
                  </a:outerShdw>
                </a:effectLst>
              </a:rPr>
              <a:t>.</a:t>
            </a:r>
          </a:p>
          <a:p>
            <a:endParaRPr lang="en-US" dirty="0"/>
          </a:p>
        </p:txBody>
      </p:sp>
      <p:pic>
        <p:nvPicPr>
          <p:cNvPr id="17410" name="Picture 2" descr="http://1.bp.blogspot.com/_RzNA7kJcN-k/RivBraYSIWI/AAAAAAAAAFA/ovNJGtnMhn4/s320/Temple_at_Ephes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985" y="2882609"/>
            <a:ext cx="3366952" cy="266199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43</a:t>
            </a:fld>
            <a:endParaRPr lang="en-US" sz="1200" dirty="0">
              <a:latin typeface="Times New Roman" pitchFamily="18" charset="0"/>
            </a:endParaRPr>
          </a:p>
        </p:txBody>
      </p:sp>
    </p:spTree>
    <p:extLst>
      <p:ext uri="{BB962C8B-B14F-4D97-AF65-F5344CB8AC3E}">
        <p14:creationId xmlns:p14="http://schemas.microsoft.com/office/powerpoint/2010/main" val="2026943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50933" y="909639"/>
            <a:ext cx="5335468" cy="108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rmAutofit/>
          </a:bodyPr>
          <a:lstStyle/>
          <a:p>
            <a:pPr>
              <a:lnSpc>
                <a:spcPct val="90000"/>
              </a:lnSpc>
            </a:pPr>
            <a:r>
              <a:rPr lang="en-US" sz="4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Violence </a:t>
            </a:r>
            <a:r>
              <a:rPr lang="en-US" sz="4400" dirty="0">
                <a:solidFill>
                  <a:schemeClr val="tx1"/>
                </a:solidFill>
                <a:effectLst>
                  <a:outerShdw blurRad="38100" dist="38100" dir="2700000" algn="tl">
                    <a:srgbClr val="000000">
                      <a:alpha val="43137"/>
                    </a:srgbClr>
                  </a:outerShdw>
                </a:effectLst>
                <a:latin typeface="Calibri" pitchFamily="34" charset="0"/>
                <a:cs typeface="Calibri" pitchFamily="34" charset="0"/>
              </a:rPr>
              <a:t>Typology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443" y="2079671"/>
            <a:ext cx="4661689" cy="4521487"/>
          </a:xfrm>
          <a:prstGeom prst="rect">
            <a:avLst/>
          </a:prstGeom>
        </p:spPr>
      </p:pic>
      <p:sp>
        <p:nvSpPr>
          <p:cNvPr id="14"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44</a:t>
            </a:fld>
            <a:endParaRPr lang="en-US" sz="1200" dirty="0">
              <a:latin typeface="Times New Roman" pitchFamily="18" charset="0"/>
            </a:endParaRPr>
          </a:p>
        </p:txBody>
      </p:sp>
    </p:spTree>
    <p:extLst>
      <p:ext uri="{BB962C8B-B14F-4D97-AF65-F5344CB8AC3E}">
        <p14:creationId xmlns:p14="http://schemas.microsoft.com/office/powerpoint/2010/main" val="336480759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39387" y="955964"/>
            <a:ext cx="5778533" cy="711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Autofit/>
          </a:bodyPr>
          <a:lstStyle/>
          <a:p>
            <a:r>
              <a:rPr lang="en-US" sz="4000" dirty="0">
                <a:latin typeface="Calibri" pitchFamily="34" charset="0"/>
                <a:cs typeface="Calibri" pitchFamily="34" charset="0"/>
              </a:rPr>
              <a:t>Type I: Criminal Intent</a:t>
            </a:r>
          </a:p>
        </p:txBody>
      </p:sp>
      <p:sp>
        <p:nvSpPr>
          <p:cNvPr id="30723" name="Rectangle 3"/>
          <p:cNvSpPr>
            <a:spLocks noGrp="1" noChangeArrowheads="1"/>
          </p:cNvSpPr>
          <p:nvPr>
            <p:ph type="body" idx="1"/>
          </p:nvPr>
        </p:nvSpPr>
        <p:spPr>
          <a:xfrm>
            <a:off x="439387" y="2293143"/>
            <a:ext cx="6203944" cy="4419600"/>
          </a:xfrm>
          <a:noFill/>
        </p:spPr>
        <p:txBody>
          <a:bodyPr vert="horz" lIns="92075" tIns="46038" rIns="92075" bIns="46038" rtlCol="0" anchor="ctr">
            <a:normAutofit/>
          </a:bodyPr>
          <a:lstStyle/>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perpetrator does not have any legitimate business relationship with the establishment.</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primary motive is usually theft.</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 deadly weapon is often used, increasing the risk of fatal injury.</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Workers who exchange cash, work late hours, or work alone are at greatest risk.</a:t>
            </a:r>
          </a:p>
          <a:p>
            <a:endParaRPr lang="en-US" sz="2400" dirty="0">
              <a:solidFill>
                <a:srgbClr val="003399"/>
              </a:solidFill>
            </a:endParaRPr>
          </a:p>
        </p:txBody>
      </p:sp>
      <p:pic>
        <p:nvPicPr>
          <p:cNvPr id="24582" name="Picture 6" descr="http://mylifeofcrime.files.wordpress.com/2007/05/robbery-in-progress.jpg"/>
          <p:cNvPicPr>
            <a:picLocks noChangeAspect="1" noChangeArrowheads="1"/>
          </p:cNvPicPr>
          <p:nvPr/>
        </p:nvPicPr>
        <p:blipFill>
          <a:blip r:embed="rId3"/>
          <a:srcRect/>
          <a:stretch>
            <a:fillRect/>
          </a:stretch>
        </p:blipFill>
        <p:spPr bwMode="auto">
          <a:xfrm>
            <a:off x="7116304" y="2878212"/>
            <a:ext cx="4237496" cy="3087585"/>
          </a:xfrm>
          <a:prstGeom prst="rect">
            <a:avLst/>
          </a:prstGeom>
          <a:noFill/>
          <a:ln w="25400">
            <a:solidFill>
              <a:schemeClr val="tx1"/>
            </a:solidFill>
          </a:ln>
        </p:spPr>
      </p:pic>
      <p:sp>
        <p:nvSpPr>
          <p:cNvPr id="9"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45</a:t>
            </a:fld>
            <a:endParaRPr lang="en-US" sz="1200" dirty="0">
              <a:latin typeface="Times New Roman" pitchFamily="18" charset="0"/>
            </a:endParaRPr>
          </a:p>
        </p:txBody>
      </p:sp>
      <p:sp>
        <p:nvSpPr>
          <p:cNvPr id="6" name="TextBox 5"/>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3343684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442649" y="3671207"/>
            <a:ext cx="7121237" cy="2490354"/>
          </a:xfrm>
          <a:noFill/>
        </p:spPr>
        <p:txBody>
          <a:bodyPr vert="horz" lIns="92075" tIns="46038" rIns="92075" bIns="46038" rtlCol="0" anchor="ctr">
            <a:normAutofit lnSpcReduction="10000"/>
          </a:bodyPr>
          <a:lstStyle/>
          <a:p>
            <a:pPr>
              <a:buClr>
                <a:srgbClr val="00B0F0"/>
              </a:buClr>
              <a:buFont typeface="Wingdings" pitchFamily="2" charset="2"/>
              <a:buChar char="§"/>
            </a:pPr>
            <a:r>
              <a:rPr lang="en-US" sz="28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This most common type of workplace violence.</a:t>
            </a:r>
          </a:p>
          <a:p>
            <a:pPr>
              <a:buClr>
                <a:srgbClr val="00B0F0"/>
              </a:buClr>
              <a:buFont typeface="Wingdings" pitchFamily="2" charset="2"/>
              <a:buChar char="§"/>
            </a:pPr>
            <a:r>
              <a:rPr lang="en-US" sz="28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85% of all workplace homicides fall into this category.</a:t>
            </a:r>
          </a:p>
          <a:p>
            <a:pPr>
              <a:buClr>
                <a:srgbClr val="00B0F0"/>
              </a:buClr>
              <a:buFont typeface="Wingdings" pitchFamily="2" charset="2"/>
              <a:buChar char="§"/>
            </a:pPr>
            <a:r>
              <a:rPr lang="en-US" sz="28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These crimes include robbery, shoplifting and trespassing incidents that turn violent.</a:t>
            </a:r>
          </a:p>
          <a:p>
            <a:pPr>
              <a:buFontTx/>
              <a:buNone/>
            </a:pPr>
            <a:endParaRPr lang="en-US" sz="1200" dirty="0">
              <a:latin typeface="Century Gothic" pitchFamily="34" charset="0"/>
            </a:endParaRPr>
          </a:p>
        </p:txBody>
      </p:sp>
      <p:sp>
        <p:nvSpPr>
          <p:cNvPr id="31747" name="Rectangle 2"/>
          <p:cNvSpPr>
            <a:spLocks noGrp="1" noChangeArrowheads="1"/>
          </p:cNvSpPr>
          <p:nvPr>
            <p:ph type="title"/>
          </p:nvPr>
        </p:nvSpPr>
        <p:spPr bwMode="auto">
          <a:xfrm>
            <a:off x="309954" y="826767"/>
            <a:ext cx="624048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Autofit/>
          </a:bodyPr>
          <a:lstStyle/>
          <a:p>
            <a:pPr algn="l"/>
            <a:r>
              <a:rPr lang="en-US" sz="4000" dirty="0">
                <a:latin typeface="Calibri" pitchFamily="34" charset="0"/>
                <a:cs typeface="Calibri" pitchFamily="34" charset="0"/>
              </a:rPr>
              <a:t>Type I: Criminal Intent                         </a:t>
            </a:r>
            <a:r>
              <a:rPr lang="en-US" sz="2000" dirty="0">
                <a:latin typeface="Calibri" pitchFamily="34" charset="0"/>
                <a:cs typeface="Calibri" pitchFamily="34" charset="0"/>
              </a:rPr>
              <a:t>(Cont.)</a:t>
            </a:r>
          </a:p>
        </p:txBody>
      </p:sp>
      <p:sp>
        <p:nvSpPr>
          <p:cNvPr id="8" name="Slide Number Placeholder 3"/>
          <p:cNvSpPr txBox="1">
            <a:spLocks noGrp="1"/>
          </p:cNvSpPr>
          <p:nvPr/>
        </p:nvSpPr>
        <p:spPr bwMode="auto">
          <a:xfrm>
            <a:off x="11353800" y="6489948"/>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46</a:t>
            </a:fld>
            <a:endParaRPr lang="en-US" sz="1200" dirty="0">
              <a:latin typeface="Times New Roman" pitchFamily="18" charset="0"/>
            </a:endParaRPr>
          </a:p>
        </p:txBody>
      </p:sp>
      <p:pic>
        <p:nvPicPr>
          <p:cNvPr id="5122" name="Picture 2" descr="https://encrypted-tbn2.gstatic.com/images?q=tbn:ANd9GcTTxknpRoCsmPtXXRDpoik28YalUavb0-pc_vVtq5sWjVj3Lu7p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54" y="2318224"/>
            <a:ext cx="3737458" cy="2598160"/>
          </a:xfrm>
          <a:prstGeom prst="rect">
            <a:avLst/>
          </a:prstGeom>
          <a:noFill/>
          <a:ln w="22225">
            <a:solidFill>
              <a:schemeClr val="bg2"/>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1279255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97784" y="961872"/>
            <a:ext cx="6121103" cy="11875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rmAutofit/>
          </a:bodyPr>
          <a:lstStyle/>
          <a:p>
            <a:pPr algn="l"/>
            <a:r>
              <a:rPr lang="en-US" sz="4000" dirty="0">
                <a:latin typeface="Calibri" pitchFamily="34" charset="0"/>
                <a:cs typeface="Calibri" pitchFamily="34" charset="0"/>
              </a:rPr>
              <a:t>Type II: Customer/Client</a:t>
            </a:r>
          </a:p>
        </p:txBody>
      </p:sp>
      <p:sp>
        <p:nvSpPr>
          <p:cNvPr id="32771" name="Rectangle 3"/>
          <p:cNvSpPr>
            <a:spLocks noGrp="1" noChangeArrowheads="1"/>
          </p:cNvSpPr>
          <p:nvPr>
            <p:ph type="body" idx="1"/>
          </p:nvPr>
        </p:nvSpPr>
        <p:spPr>
          <a:xfrm>
            <a:off x="1099838" y="2201061"/>
            <a:ext cx="5783283" cy="4133024"/>
          </a:xfrm>
          <a:noFill/>
        </p:spPr>
        <p:txBody>
          <a:bodyPr vert="horz" lIns="92075" tIns="46038" rIns="92075" bIns="46038" rtlCol="0" anchor="ctr">
            <a:normAutofit/>
          </a:bodyPr>
          <a:lstStyle/>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perpetrator is a customer or client of the worker/ organization.</a:t>
            </a:r>
          </a:p>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violence occurs in conjunction with the worker’s normal duties.</a:t>
            </a:r>
          </a:p>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risk to some workers may be constant  (e.g., mental health workers, police) or routine.</a:t>
            </a:r>
          </a:p>
          <a:p>
            <a:pPr algn="ctr">
              <a:lnSpc>
                <a:spcPct val="90000"/>
              </a:lnSpc>
              <a:buFontTx/>
              <a:buNone/>
            </a:pPr>
            <a:endParaRPr lang="en-US" sz="1000" i="1" dirty="0">
              <a:latin typeface="Century Gothic" pitchFamily="34" charset="0"/>
            </a:endParaRPr>
          </a:p>
        </p:txBody>
      </p:sp>
      <p:sp>
        <p:nvSpPr>
          <p:cNvPr id="9" name="Slide Number Placeholder 3"/>
          <p:cNvSpPr txBox="1">
            <a:spLocks noGrp="1"/>
          </p:cNvSpPr>
          <p:nvPr/>
        </p:nvSpPr>
        <p:spPr bwMode="auto">
          <a:xfrm>
            <a:off x="11353800" y="6492876"/>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47</a:t>
            </a:fld>
            <a:endParaRPr lang="en-US" sz="1200" dirty="0">
              <a:latin typeface="Times New Roman" pitchFamily="18" charset="0"/>
            </a:endParaRPr>
          </a:p>
        </p:txBody>
      </p:sp>
      <p:sp>
        <p:nvSpPr>
          <p:cNvPr id="6" name="TextBox 5"/>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pic>
        <p:nvPicPr>
          <p:cNvPr id="7" name="Picture 6"/>
          <p:cNvPicPr>
            <a:picLocks noChangeAspect="1"/>
          </p:cNvPicPr>
          <p:nvPr/>
        </p:nvPicPr>
        <p:blipFill>
          <a:blip r:embed="rId3"/>
          <a:stretch>
            <a:fillRect/>
          </a:stretch>
        </p:blipFill>
        <p:spPr>
          <a:xfrm>
            <a:off x="7975591" y="2300120"/>
            <a:ext cx="3149619" cy="4035760"/>
          </a:xfrm>
          <a:prstGeom prst="rect">
            <a:avLst/>
          </a:prstGeom>
          <a:ln w="15875">
            <a:solidFill>
              <a:srgbClr val="C00000"/>
            </a:solidFill>
          </a:ln>
        </p:spPr>
      </p:pic>
      <p:sp>
        <p:nvSpPr>
          <p:cNvPr id="2" name="Rounded Rectangle 1"/>
          <p:cNvSpPr/>
          <p:nvPr/>
        </p:nvSpPr>
        <p:spPr>
          <a:xfrm>
            <a:off x="9962707" y="2456121"/>
            <a:ext cx="382772" cy="127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231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65969" y="739432"/>
            <a:ext cx="6584997" cy="745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Autofit/>
          </a:bodyPr>
          <a:lstStyle/>
          <a:p>
            <a:pPr algn="l"/>
            <a:r>
              <a:rPr lang="en-US" sz="4000" dirty="0">
                <a:latin typeface="Calibri" pitchFamily="34" charset="0"/>
                <a:cs typeface="Calibri" pitchFamily="34" charset="0"/>
              </a:rPr>
              <a:t>Type III: </a:t>
            </a:r>
            <a:r>
              <a:rPr lang="en-US" sz="4000" dirty="0" smtClean="0">
                <a:latin typeface="Calibri" pitchFamily="34" charset="0"/>
                <a:cs typeface="Calibri" pitchFamily="34" charset="0"/>
              </a:rPr>
              <a:t>Worker-on-Worker/ Student-on-Student   </a:t>
            </a:r>
            <a:endParaRPr lang="en-US" sz="4000" dirty="0">
              <a:latin typeface="Calibri" pitchFamily="34" charset="0"/>
              <a:cs typeface="Calibri" pitchFamily="34" charset="0"/>
            </a:endParaRPr>
          </a:p>
        </p:txBody>
      </p:sp>
      <p:sp>
        <p:nvSpPr>
          <p:cNvPr id="33795" name="Rectangle 3"/>
          <p:cNvSpPr>
            <a:spLocks noGrp="1" noChangeArrowheads="1"/>
          </p:cNvSpPr>
          <p:nvPr>
            <p:ph type="body" idx="1"/>
          </p:nvPr>
        </p:nvSpPr>
        <p:spPr>
          <a:xfrm>
            <a:off x="734290" y="2298455"/>
            <a:ext cx="6664037" cy="4114800"/>
          </a:xfrm>
          <a:noFill/>
        </p:spPr>
        <p:txBody>
          <a:bodyPr vert="horz" lIns="92075" tIns="46038" rIns="92075" bIns="46038" rtlCol="0" anchor="ctr">
            <a:noAutofit/>
          </a:bodyPr>
          <a:lstStyle/>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perpetrator is an employee or former employee of the organization.</a:t>
            </a:r>
          </a:p>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The motivating factor is often one or a series of interpersonal or work-related conflicts, losses or traumas; A sense of injustice or unfairness.</a:t>
            </a:r>
          </a:p>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Type III violence accounts for about 7% of all workplace homicides.</a:t>
            </a:r>
          </a:p>
          <a:p>
            <a:pPr>
              <a:lnSpc>
                <a:spcPct val="90000"/>
              </a:lnSpc>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Managers and supervisors                                                                      are at greatest risk of being                                                      victimized.  </a:t>
            </a:r>
          </a:p>
          <a:p>
            <a:pPr>
              <a:lnSpc>
                <a:spcPct val="90000"/>
              </a:lnSpc>
            </a:pPr>
            <a:endParaRPr lang="en-US" sz="800" dirty="0">
              <a:solidFill>
                <a:srgbClr val="003399"/>
              </a:solidFill>
              <a:latin typeface="Calibri" pitchFamily="34" charset="0"/>
              <a:cs typeface="Calibri" pitchFamily="34" charset="0"/>
            </a:endParaRPr>
          </a:p>
        </p:txBody>
      </p:sp>
      <p:sp>
        <p:nvSpPr>
          <p:cNvPr id="9" name="Slide Number Placeholder 3"/>
          <p:cNvSpPr txBox="1">
            <a:spLocks noGrp="1"/>
          </p:cNvSpPr>
          <p:nvPr/>
        </p:nvSpPr>
        <p:spPr bwMode="auto">
          <a:xfrm>
            <a:off x="11335245" y="6457046"/>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48</a:t>
            </a:fld>
            <a:endParaRPr lang="en-US" sz="1200" dirty="0">
              <a:latin typeface="Times New Roman" pitchFamily="18" charset="0"/>
            </a:endParaRPr>
          </a:p>
        </p:txBody>
      </p:sp>
      <p:sp>
        <p:nvSpPr>
          <p:cNvPr id="2" name="TextBox 1"/>
          <p:cNvSpPr txBox="1"/>
          <p:nvPr/>
        </p:nvSpPr>
        <p:spPr>
          <a:xfrm>
            <a:off x="7799317" y="5598240"/>
            <a:ext cx="3810000" cy="646331"/>
          </a:xfrm>
          <a:prstGeom prst="rect">
            <a:avLst/>
          </a:prstGeom>
          <a:noFill/>
        </p:spPr>
        <p:txBody>
          <a:bodyPr wrap="square" rtlCol="0">
            <a:spAutoFit/>
          </a:bodyPr>
          <a:lstStyle/>
          <a:p>
            <a:r>
              <a:rPr lang="en-US" u="sng" dirty="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Example</a:t>
            </a:r>
            <a:r>
              <a:rPr lang="en-US" dirty="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 Jeffrey Johnson, Hazen, Inc.                      Empire State Bldg., NYC. August 2012</a:t>
            </a:r>
            <a:r>
              <a:rPr lang="en-US" dirty="0">
                <a:solidFill>
                  <a:schemeClr val="tx1">
                    <a:lumMod val="75000"/>
                    <a:lumOff val="25000"/>
                  </a:schemeClr>
                </a:solidFill>
                <a:latin typeface="Calibri" pitchFamily="34" charset="0"/>
                <a:cs typeface="Calibri" pitchFamily="34" charset="0"/>
              </a:rPr>
              <a:t>.</a:t>
            </a:r>
            <a:endParaRPr lang="en-US" dirty="0">
              <a:solidFill>
                <a:schemeClr val="tx1">
                  <a:lumMod val="75000"/>
                  <a:lumOff val="25000"/>
                </a:schemeClr>
              </a:solidFill>
            </a:endParaRPr>
          </a:p>
        </p:txBody>
      </p:sp>
      <p:pic>
        <p:nvPicPr>
          <p:cNvPr id="2050" name="Picture 2" descr="http://s1.reutersmedia.net/resources/r/?m=02&amp;d=20120827&amp;t=2&amp;i=646396101&amp;w=460&amp;fh=&amp;fw=&amp;ll=&amp;pl=&amp;r=CBRE87Q0JMD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17" y="2756072"/>
            <a:ext cx="3634401" cy="2422934"/>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998689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00469" y="737191"/>
            <a:ext cx="442055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Autofit/>
          </a:bodyPr>
          <a:lstStyle/>
          <a:p>
            <a:pPr algn="l"/>
            <a:r>
              <a:rPr lang="en-US" sz="4000" dirty="0">
                <a:latin typeface="Calibri" pitchFamily="34" charset="0"/>
                <a:cs typeface="Calibri" pitchFamily="34" charset="0"/>
              </a:rPr>
              <a:t>Type IV:                                         </a:t>
            </a:r>
            <a:r>
              <a:rPr lang="en-US" sz="4000" dirty="0" smtClean="0">
                <a:latin typeface="Calibri" pitchFamily="34" charset="0"/>
                <a:cs typeface="Calibri" pitchFamily="34" charset="0"/>
              </a:rPr>
              <a:t>Intimate Partner </a:t>
            </a:r>
            <a:endParaRPr lang="en-US" sz="4000" dirty="0">
              <a:latin typeface="Calibri" pitchFamily="34" charset="0"/>
              <a:cs typeface="Calibri" pitchFamily="34" charset="0"/>
            </a:endParaRPr>
          </a:p>
        </p:txBody>
      </p:sp>
      <p:sp>
        <p:nvSpPr>
          <p:cNvPr id="34819" name="Rectangle 3"/>
          <p:cNvSpPr>
            <a:spLocks noGrp="1" noChangeArrowheads="1"/>
          </p:cNvSpPr>
          <p:nvPr>
            <p:ph type="body" idx="1"/>
          </p:nvPr>
        </p:nvSpPr>
        <p:spPr>
          <a:xfrm>
            <a:off x="606445" y="2234588"/>
            <a:ext cx="6666552" cy="3421453"/>
          </a:xfrm>
          <a:noFill/>
        </p:spPr>
        <p:txBody>
          <a:bodyPr vert="horz" lIns="92075" tIns="46038" rIns="92075" bIns="46038" rtlCol="0" anchor="ctr">
            <a:noAutofit/>
          </a:bodyPr>
          <a:lstStyle/>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 spillover of domestic violence into the workplace. </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Typically refers to perpetrators who are not employees or former employees of the affected workplace.</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Women are more often targets.</a:t>
            </a:r>
          </a:p>
        </p:txBody>
      </p:sp>
      <p:sp>
        <p:nvSpPr>
          <p:cNvPr id="9" name="Slide Number Placeholder 3"/>
          <p:cNvSpPr txBox="1">
            <a:spLocks noGrp="1"/>
          </p:cNvSpPr>
          <p:nvPr/>
        </p:nvSpPr>
        <p:spPr bwMode="auto">
          <a:xfrm>
            <a:off x="11353800" y="6478073"/>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49</a:t>
            </a:fld>
            <a:endParaRPr lang="en-US" sz="1200" dirty="0">
              <a:latin typeface="Times New Roman" pitchFamily="18" charset="0"/>
            </a:endParaRPr>
          </a:p>
        </p:txBody>
      </p:sp>
      <p:sp>
        <p:nvSpPr>
          <p:cNvPr id="2" name="TextBox 1"/>
          <p:cNvSpPr txBox="1"/>
          <p:nvPr/>
        </p:nvSpPr>
        <p:spPr>
          <a:xfrm>
            <a:off x="7993391" y="4086381"/>
            <a:ext cx="3770603" cy="1569660"/>
          </a:xfrm>
          <a:prstGeom prst="rect">
            <a:avLst/>
          </a:prstGeom>
          <a:noFill/>
        </p:spPr>
        <p:txBody>
          <a:bodyPr wrap="square" rtlCol="0">
            <a:spAutoFit/>
          </a:bodyPr>
          <a:lstStyle/>
          <a:p>
            <a:r>
              <a:rPr lang="en-US" sz="1600" u="sng" dirty="0">
                <a:effectLst>
                  <a:outerShdw blurRad="38100" dist="38100" dir="2700000" algn="tl">
                    <a:srgbClr val="000000">
                      <a:alpha val="43137"/>
                    </a:srgbClr>
                  </a:outerShdw>
                </a:effectLst>
                <a:latin typeface="Calibri" pitchFamily="34" charset="0"/>
                <a:cs typeface="Calibri" pitchFamily="34" charset="0"/>
              </a:rPr>
              <a:t>Example: Brookfield</a:t>
            </a:r>
            <a:r>
              <a:rPr lang="en-US" sz="1600" u="sng" dirty="0" smtClean="0">
                <a:effectLst>
                  <a:outerShdw blurRad="38100" dist="38100" dir="2700000" algn="tl">
                    <a:srgbClr val="000000">
                      <a:alpha val="43137"/>
                    </a:srgbClr>
                  </a:outerShdw>
                </a:effectLst>
                <a:latin typeface="Calibri" pitchFamily="34" charset="0"/>
                <a:cs typeface="Calibri" pitchFamily="34" charset="0"/>
              </a:rPr>
              <a:t>, WI. OCT. </a:t>
            </a:r>
            <a:r>
              <a:rPr lang="en-US" sz="1600" u="sng" dirty="0">
                <a:effectLst>
                  <a:outerShdw blurRad="38100" dist="38100" dir="2700000" algn="tl">
                    <a:srgbClr val="000000">
                      <a:alpha val="43137"/>
                    </a:srgbClr>
                  </a:outerShdw>
                </a:effectLst>
                <a:latin typeface="Calibri" pitchFamily="34" charset="0"/>
                <a:cs typeface="Calibri" pitchFamily="34" charset="0"/>
              </a:rPr>
              <a:t>21, </a:t>
            </a:r>
            <a:r>
              <a:rPr lang="en-US" sz="1600" u="sng" dirty="0" smtClean="0">
                <a:effectLst>
                  <a:outerShdw blurRad="38100" dist="38100" dir="2700000" algn="tl">
                    <a:srgbClr val="000000">
                      <a:alpha val="43137"/>
                    </a:srgbClr>
                  </a:outerShdw>
                </a:effectLst>
                <a:latin typeface="Calibri" pitchFamily="34" charset="0"/>
                <a:cs typeface="Calibri" pitchFamily="34" charset="0"/>
              </a:rPr>
              <a:t>2012</a:t>
            </a:r>
            <a:endParaRPr lang="en-US" sz="300" dirty="0">
              <a:effectLst>
                <a:outerShdw blurRad="38100" dist="38100" dir="2700000" algn="tl">
                  <a:srgbClr val="000000">
                    <a:alpha val="43137"/>
                  </a:srgbClr>
                </a:outerShdw>
              </a:effectLst>
              <a:latin typeface="Calibri" pitchFamily="34" charset="0"/>
              <a:cs typeface="Calibri" pitchFamily="34" charset="0"/>
            </a:endParaRPr>
          </a:p>
          <a:p>
            <a:endParaRPr lang="en-US" sz="1600" dirty="0" smtClean="0">
              <a:effectLst>
                <a:outerShdw blurRad="38100" dist="38100" dir="2700000" algn="tl">
                  <a:srgbClr val="000000">
                    <a:alpha val="43137"/>
                  </a:srgbClr>
                </a:outerShdw>
              </a:effectLst>
              <a:latin typeface="Calibri" pitchFamily="34" charset="0"/>
              <a:cs typeface="Calibri" pitchFamily="34" charset="0"/>
            </a:endParaRPr>
          </a:p>
          <a:p>
            <a:r>
              <a:rPr lang="en-US" sz="1600" dirty="0" smtClean="0">
                <a:effectLst>
                  <a:outerShdw blurRad="38100" dist="38100" dir="2700000" algn="tl">
                    <a:srgbClr val="000000">
                      <a:alpha val="43137"/>
                    </a:srgbClr>
                  </a:outerShdw>
                </a:effectLst>
                <a:latin typeface="Calibri" pitchFamily="34" charset="0"/>
                <a:cs typeface="Calibri" pitchFamily="34" charset="0"/>
              </a:rPr>
              <a:t>Radcliffe </a:t>
            </a:r>
            <a:r>
              <a:rPr lang="en-US" sz="1600" dirty="0">
                <a:effectLst>
                  <a:outerShdw blurRad="38100" dist="38100" dir="2700000" algn="tl">
                    <a:srgbClr val="000000">
                      <a:alpha val="43137"/>
                    </a:srgbClr>
                  </a:outerShdw>
                </a:effectLst>
                <a:latin typeface="Calibri" pitchFamily="34" charset="0"/>
                <a:cs typeface="Calibri" pitchFamily="34" charset="0"/>
              </a:rPr>
              <a:t>Franklin Haughton killed three women and wounded four others before killing himself in a shooting at salon where his wife worked. </a:t>
            </a:r>
          </a:p>
        </p:txBody>
      </p:sp>
      <p:pic>
        <p:nvPicPr>
          <p:cNvPr id="11" name="Picture 10" descr="http://www.washingtonpost.com/rf/image_606w/2010-2019/WashingtonPost/2012/10/21/National-Enterprise/Images/2012-10-21T182643Z_01_TOR650_RTRIDSP_3_USA.jpg"/>
          <p:cNvPicPr/>
          <p:nvPr/>
        </p:nvPicPr>
        <p:blipFill>
          <a:blip r:embed="rId3">
            <a:extLst>
              <a:ext uri="{28A0092B-C50C-407E-A947-70E740481C1C}">
                <a14:useLocalDpi xmlns:a14="http://schemas.microsoft.com/office/drawing/2010/main" val="0"/>
              </a:ext>
            </a:extLst>
          </a:blip>
          <a:srcRect/>
          <a:stretch>
            <a:fillRect/>
          </a:stretch>
        </p:blipFill>
        <p:spPr bwMode="auto">
          <a:xfrm>
            <a:off x="7993391" y="931408"/>
            <a:ext cx="3779509" cy="2941122"/>
          </a:xfrm>
          <a:prstGeom prst="rect">
            <a:avLst/>
          </a:prstGeom>
          <a:noFill/>
          <a:ln w="19050">
            <a:solidFill>
              <a:schemeClr val="tx1"/>
            </a:solidFill>
          </a:ln>
        </p:spPr>
      </p:pic>
      <p:sp>
        <p:nvSpPr>
          <p:cNvPr id="7" name="TextBox 6"/>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212463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78" y="859435"/>
            <a:ext cx="3962400" cy="838200"/>
          </a:xfrm>
        </p:spPr>
        <p:txBody>
          <a:bodyPr>
            <a:normAutofit/>
          </a:bodyPr>
          <a:lstStyle/>
          <a:p>
            <a:r>
              <a:rPr lang="en-US" sz="4000" dirty="0">
                <a:effectLst>
                  <a:glow rad="38100">
                    <a:schemeClr val="bg1">
                      <a:lumMod val="65000"/>
                      <a:lumOff val="35000"/>
                      <a:alpha val="40000"/>
                    </a:schemeClr>
                  </a:glow>
                </a:effectLst>
                <a:latin typeface="Calibri" pitchFamily="34" charset="0"/>
                <a:cs typeface="Calibri" pitchFamily="34" charset="0"/>
              </a:rPr>
              <a:t>Please Be Aware…</a:t>
            </a:r>
          </a:p>
        </p:txBody>
      </p:sp>
      <p:sp>
        <p:nvSpPr>
          <p:cNvPr id="3" name="Content Placeholder 2"/>
          <p:cNvSpPr>
            <a:spLocks noGrp="1"/>
          </p:cNvSpPr>
          <p:nvPr>
            <p:ph idx="1"/>
          </p:nvPr>
        </p:nvSpPr>
        <p:spPr>
          <a:xfrm>
            <a:off x="415778" y="2213811"/>
            <a:ext cx="7478034" cy="4114800"/>
          </a:xfrm>
        </p:spPr>
        <p:txBody>
          <a:bodyPr>
            <a:noAutofit/>
          </a:bodyPr>
          <a:lstStyle/>
          <a:p>
            <a:pPr>
              <a:buClr>
                <a:schemeClr val="bg2"/>
              </a:buClr>
              <a:buFont typeface="Wingdings" pitchFamily="2" charset="2"/>
              <a:buChar char="§"/>
            </a:pPr>
            <a:r>
              <a:rPr lang="en-US" sz="2200" dirty="0" smtClean="0">
                <a:solidFill>
                  <a:schemeClr val="tx1"/>
                </a:solidFill>
                <a:effectLst>
                  <a:outerShdw blurRad="38100" dist="38100" dir="2700000" algn="tl">
                    <a:srgbClr val="000000">
                      <a:alpha val="43137"/>
                    </a:srgbClr>
                  </a:outerShdw>
                </a:effectLst>
                <a:cs typeface="Calibri" pitchFamily="34" charset="0"/>
              </a:rPr>
              <a:t>Mass violence incidents are emotionally powerful and discussion of such events can sometimes be uncomfortable.</a:t>
            </a:r>
          </a:p>
          <a:p>
            <a:pPr>
              <a:buClr>
                <a:schemeClr val="bg2"/>
              </a:buClr>
              <a:buFont typeface="Wingdings" pitchFamily="2" charset="2"/>
              <a:buChar char="§"/>
            </a:pPr>
            <a:r>
              <a:rPr lang="en-US" sz="2200" dirty="0" smtClean="0">
                <a:solidFill>
                  <a:schemeClr val="tx1"/>
                </a:solidFill>
                <a:effectLst>
                  <a:outerShdw blurRad="38100" dist="38100" dir="2700000" algn="tl">
                    <a:srgbClr val="000000">
                      <a:alpha val="43137"/>
                    </a:srgbClr>
                  </a:outerShdw>
                </a:effectLst>
                <a:cs typeface="Calibri" pitchFamily="34" charset="0"/>
              </a:rPr>
              <a:t>Please be aware that this presentation involves discussion, photography and videos of real and simulated violence that may be unsettling. </a:t>
            </a:r>
          </a:p>
          <a:p>
            <a:pPr>
              <a:buClr>
                <a:schemeClr val="bg2"/>
              </a:buClr>
              <a:buFont typeface="Wingdings" pitchFamily="2" charset="2"/>
              <a:buChar char="§"/>
            </a:pPr>
            <a:r>
              <a:rPr lang="en-US" sz="2200" dirty="0" smtClean="0">
                <a:solidFill>
                  <a:schemeClr val="tx1"/>
                </a:solidFill>
                <a:effectLst>
                  <a:outerShdw blurRad="38100" dist="38100" dir="2700000" algn="tl">
                    <a:srgbClr val="000000">
                      <a:alpha val="43137"/>
                    </a:srgbClr>
                  </a:outerShdw>
                </a:effectLst>
                <a:cs typeface="Calibri" pitchFamily="34" charset="0"/>
              </a:rPr>
              <a:t>All materials used in this presentation have specific learning objectives and are never used for </a:t>
            </a:r>
            <a:r>
              <a:rPr lang="en-US" sz="2200" i="1" dirty="0" smtClean="0">
                <a:solidFill>
                  <a:schemeClr val="tx1"/>
                </a:solidFill>
                <a:effectLst>
                  <a:outerShdw blurRad="38100" dist="38100" dir="2700000" algn="tl">
                    <a:srgbClr val="000000">
                      <a:alpha val="43137"/>
                    </a:srgbClr>
                  </a:outerShdw>
                </a:effectLst>
                <a:cs typeface="Calibri" pitchFamily="34" charset="0"/>
              </a:rPr>
              <a:t>“shock-value.”</a:t>
            </a:r>
          </a:p>
          <a:p>
            <a:pPr>
              <a:buClr>
                <a:schemeClr val="bg2"/>
              </a:buClr>
              <a:buFont typeface="Wingdings" pitchFamily="2" charset="2"/>
              <a:buChar char="§"/>
            </a:pPr>
            <a:r>
              <a:rPr lang="en-US" sz="2200" dirty="0" smtClean="0">
                <a:solidFill>
                  <a:schemeClr val="tx1"/>
                </a:solidFill>
                <a:effectLst>
                  <a:outerShdw blurRad="38100" dist="38100" dir="2700000" algn="tl">
                    <a:srgbClr val="000000">
                      <a:alpha val="43137"/>
                    </a:srgbClr>
                  </a:outerShdw>
                </a:effectLst>
                <a:cs typeface="Calibri" pitchFamily="34" charset="0"/>
              </a:rPr>
              <a:t>If you become emotionally uncomfortable at any point in this presentation, please quietly exit and take a break. You can return at any point during or after the program. </a:t>
            </a:r>
            <a:endParaRPr lang="en-US" sz="2200" dirty="0">
              <a:solidFill>
                <a:schemeClr val="tx1"/>
              </a:solidFill>
              <a:effectLst>
                <a:outerShdw blurRad="38100" dist="38100" dir="2700000" algn="tl">
                  <a:srgbClr val="000000">
                    <a:alpha val="43137"/>
                  </a:srgbClr>
                </a:outerShdw>
              </a:effectLst>
              <a:cs typeface="Calibri"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258" y="3983788"/>
            <a:ext cx="3577084" cy="2210624"/>
          </a:xfrm>
          <a:prstGeom prst="rect">
            <a:avLst/>
          </a:prstGeom>
        </p:spPr>
      </p:pic>
      <p:sp>
        <p:nvSpPr>
          <p:cNvPr id="7" name="Slide Number Placeholder 3"/>
          <p:cNvSpPr txBox="1">
            <a:spLocks noGrp="1"/>
          </p:cNvSpPr>
          <p:nvPr/>
        </p:nvSpPr>
        <p:spPr bwMode="auto">
          <a:xfrm>
            <a:off x="11277600" y="648869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5</a:t>
            </a:fld>
            <a:endParaRPr lang="en-US" sz="1200" dirty="0">
              <a:latin typeface="Times New Roman" pitchFamily="18" charset="0"/>
            </a:endParaRPr>
          </a:p>
        </p:txBody>
      </p:sp>
      <p:sp>
        <p:nvSpPr>
          <p:cNvPr id="6" name="5-Point Star 5"/>
          <p:cNvSpPr/>
          <p:nvPr/>
        </p:nvSpPr>
        <p:spPr>
          <a:xfrm>
            <a:off x="10757095" y="753228"/>
            <a:ext cx="1237957" cy="1080938"/>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TextBox 4"/>
          <p:cNvSpPr txBox="1"/>
          <p:nvPr/>
        </p:nvSpPr>
        <p:spPr>
          <a:xfrm>
            <a:off x="8313234" y="2463178"/>
            <a:ext cx="3491132" cy="1200329"/>
          </a:xfrm>
          <a:prstGeom prst="rect">
            <a:avLst/>
          </a:prstGeom>
          <a:noFill/>
        </p:spPr>
        <p:txBody>
          <a:bodyPr wrap="square" rtlCol="0">
            <a:spAutoFit/>
          </a:bodyPr>
          <a:lstStyle/>
          <a:p>
            <a:r>
              <a:rPr lang="en-US" u="sng" dirty="0" smtClean="0">
                <a:effectLst>
                  <a:outerShdw blurRad="38100" dist="38100" dir="2700000" algn="tl">
                    <a:srgbClr val="000000">
                      <a:alpha val="43137"/>
                    </a:srgbClr>
                  </a:outerShdw>
                </a:effectLst>
              </a:rPr>
              <a:t>NOTE</a:t>
            </a:r>
            <a:r>
              <a:rPr lang="en-US" dirty="0" smtClean="0">
                <a:effectLst>
                  <a:outerShdw blurRad="38100" dist="38100" dir="2700000" algn="tl">
                    <a:srgbClr val="000000">
                      <a:alpha val="43137"/>
                    </a:srgbClr>
                  </a:outerShdw>
                </a:effectLst>
              </a:rPr>
              <a:t>: When this star appears in the upper right box it indicates that the next slide will feature a graphic image. </a:t>
            </a:r>
            <a:endParaRPr lang="en-US" dirty="0">
              <a:effectLst>
                <a:outerShdw blurRad="38100" dist="38100" dir="2700000" algn="tl">
                  <a:srgbClr val="000000">
                    <a:alpha val="43137"/>
                  </a:srgbClr>
                </a:outerShdw>
              </a:effectLst>
            </a:endParaRPr>
          </a:p>
        </p:txBody>
      </p:sp>
      <p:cxnSp>
        <p:nvCxnSpPr>
          <p:cNvPr id="9" name="Straight Arrow Connector 8"/>
          <p:cNvCxnSpPr>
            <a:stCxn id="5" idx="0"/>
          </p:cNvCxnSpPr>
          <p:nvPr/>
        </p:nvCxnSpPr>
        <p:spPr>
          <a:xfrm flipV="1">
            <a:off x="10058800" y="1381146"/>
            <a:ext cx="1218800" cy="1082032"/>
          </a:xfrm>
          <a:prstGeom prst="straightConnector1">
            <a:avLst/>
          </a:prstGeom>
          <a:ln w="57150">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20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676478" y="2195604"/>
            <a:ext cx="8186168" cy="4459366"/>
          </a:xfrm>
        </p:spPr>
        <p:txBody>
          <a:bodyPr>
            <a:noAutofit/>
          </a:bodyPr>
          <a:lstStyle/>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Violence directed at an organization,                                                            its people and/or property for                                                        ideological, religious or political                                                                           reasons, by individuals or groups.</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Violence perpetrated by extremists, </a:t>
            </a:r>
            <a:r>
              <a:rPr lang="en-US" sz="2600" i="1"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“value‐driven” </a:t>
            </a: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groups and other </a:t>
            </a:r>
            <a:r>
              <a:rPr lang="en-US" sz="2600" i="1"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“true believers” </a:t>
            </a: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also fall within                                                                     this category.</a:t>
            </a:r>
          </a:p>
          <a:p>
            <a:pPr>
              <a:buClr>
                <a:srgbClr val="00B0F0"/>
              </a:buClr>
              <a:buFont typeface="Wingdings" pitchFamily="2" charset="2"/>
              <a:buChar char="§"/>
            </a:pPr>
            <a:r>
              <a:rPr lang="en-US" sz="26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Target selection is not based on sense of personal or professional injustice in the workplace, but rather rage against what the targeted organization does or represents.</a:t>
            </a:r>
          </a:p>
        </p:txBody>
      </p:sp>
      <p:sp>
        <p:nvSpPr>
          <p:cNvPr id="35843" name="Rectangle 2"/>
          <p:cNvSpPr>
            <a:spLocks noGrp="1" noChangeArrowheads="1"/>
          </p:cNvSpPr>
          <p:nvPr>
            <p:ph type="title"/>
          </p:nvPr>
        </p:nvSpPr>
        <p:spPr bwMode="auto">
          <a:xfrm>
            <a:off x="356261" y="959939"/>
            <a:ext cx="6879772" cy="798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Autofit/>
          </a:bodyPr>
          <a:lstStyle/>
          <a:p>
            <a:pPr algn="l"/>
            <a:r>
              <a:rPr lang="en-US" sz="4000" dirty="0">
                <a:latin typeface="Calibri" pitchFamily="34" charset="0"/>
                <a:cs typeface="Calibri" pitchFamily="34" charset="0"/>
              </a:rPr>
              <a:t>Type V: Ideological Violence </a:t>
            </a:r>
          </a:p>
        </p:txBody>
      </p:sp>
      <p:sp>
        <p:nvSpPr>
          <p:cNvPr id="7" name="Slide Number Placeholder 3"/>
          <p:cNvSpPr txBox="1">
            <a:spLocks noGrp="1"/>
          </p:cNvSpPr>
          <p:nvPr/>
        </p:nvSpPr>
        <p:spPr bwMode="auto">
          <a:xfrm>
            <a:off x="11276313"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50</a:t>
            </a:fld>
            <a:endParaRPr lang="en-US" sz="1200" dirty="0">
              <a:latin typeface="Times New Roman" pitchFamily="18" charset="0"/>
            </a:endParaRPr>
          </a:p>
        </p:txBody>
      </p:sp>
      <p:pic>
        <p:nvPicPr>
          <p:cNvPr id="8" name="Picture 2" descr="http://i.huffpost.com/gen/718134/thumbs/o-WADE-MICHAEL-PAGE-WISCONSIN-SHOOTING-570.jpg?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959939"/>
            <a:ext cx="2366535" cy="298100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296400" y="4291065"/>
            <a:ext cx="2645543" cy="1323439"/>
          </a:xfrm>
          <a:prstGeom prst="rect">
            <a:avLst/>
          </a:prstGeom>
          <a:noFill/>
          <a:ln w="15875">
            <a:noFill/>
          </a:ln>
        </p:spPr>
        <p:txBody>
          <a:bodyPr wrap="square">
            <a:spAutoFit/>
          </a:bodyPr>
          <a:lstStyle/>
          <a:p>
            <a:pPr>
              <a:defRPr/>
            </a:pPr>
            <a:r>
              <a:rPr lang="en-US" sz="1600" u="sng" dirty="0">
                <a:effectLst>
                  <a:outerShdw blurRad="38100" dist="38100" dir="2700000" algn="tl">
                    <a:srgbClr val="000000">
                      <a:alpha val="43137"/>
                    </a:srgbClr>
                  </a:outerShdw>
                </a:effectLst>
                <a:latin typeface="Calibri" pitchFamily="34" charset="0"/>
                <a:cs typeface="Calibri" pitchFamily="34" charset="0"/>
              </a:rPr>
              <a:t>Example</a:t>
            </a:r>
            <a:r>
              <a:rPr lang="en-US" sz="1600" dirty="0">
                <a:effectLst>
                  <a:outerShdw blurRad="38100" dist="38100" dir="2700000" algn="tl">
                    <a:srgbClr val="000000">
                      <a:alpha val="43137"/>
                    </a:srgbClr>
                  </a:outerShdw>
                </a:effectLst>
                <a:latin typeface="Calibri" pitchFamily="34" charset="0"/>
                <a:cs typeface="Calibri" pitchFamily="34" charset="0"/>
              </a:rPr>
              <a:t>: 40 year old white supremacist, Wade Michael Page, shot and killed 6 and himself at a Sikh Temple in Wisconsin. </a:t>
            </a:r>
          </a:p>
        </p:txBody>
      </p:sp>
    </p:spTree>
    <p:extLst>
      <p:ext uri="{BB962C8B-B14F-4D97-AF65-F5344CB8AC3E}">
        <p14:creationId xmlns:p14="http://schemas.microsoft.com/office/powerpoint/2010/main" val="1363985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lIns="92075" tIns="46038" rIns="92075" bIns="46038">
            <a:normAutofit fontScale="90000"/>
          </a:bodyPr>
          <a:lstStyle/>
          <a:p>
            <a:pPr eaLnBrk="1" hangingPunct="1">
              <a:lnSpc>
                <a:spcPct val="90000"/>
              </a:lnSpc>
            </a:pPr>
            <a:r>
              <a:rPr lang="en-US" sz="4000" smtClean="0"/>
              <a:t>Defining Psychopathy:</a:t>
            </a:r>
            <a:br>
              <a:rPr lang="en-US" sz="4000" smtClean="0"/>
            </a:br>
            <a:r>
              <a:rPr lang="en-US" sz="2800" smtClean="0"/>
              <a:t>A constellation of cognitive, affective and behavioral traits.</a:t>
            </a:r>
          </a:p>
        </p:txBody>
      </p:sp>
      <p:sp>
        <p:nvSpPr>
          <p:cNvPr id="491524" name="Rectangle 4" descr="Rectangle: Click to edit Master text styles&#10;Second level&#10;Third level&#10;Fourth level&#10;Fifth level"/>
          <p:cNvSpPr>
            <a:spLocks noGrp="1" noChangeArrowheads="1"/>
          </p:cNvSpPr>
          <p:nvPr>
            <p:ph idx="1"/>
          </p:nvPr>
        </p:nvSpPr>
        <p:spPr>
          <a:xfrm>
            <a:off x="680321" y="2144366"/>
            <a:ext cx="9613861" cy="4521127"/>
          </a:xfrm>
        </p:spPr>
        <p:txBody>
          <a:bodyPr lIns="92075" tIns="46038" rIns="92075" bIns="46038">
            <a:normAutofit fontScale="32500" lnSpcReduction="20000"/>
          </a:bodyPr>
          <a:lstStyle/>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Lack of empathy coupled with aggression.</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Lack of remorse for wrongdoing. </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Shallowness of emotions.</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Projection of blame on others.</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Slick, manipulative, pushy.</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Extremely egocentric, narcissistic.  </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Intense sense of entitlement or injustice.</a:t>
            </a:r>
          </a:p>
          <a:p>
            <a:pPr eaLnBrk="1" hangingPunct="1">
              <a:lnSpc>
                <a:spcPct val="80000"/>
              </a:lnSpc>
              <a:buClr>
                <a:srgbClr val="0070C0"/>
              </a:buClr>
              <a:buFont typeface="Wingdings" pitchFamily="2" charset="2"/>
              <a:buChar char="§"/>
              <a:defRPr/>
            </a:pPr>
            <a:endParaRPr lang="en-US" sz="4000" dirty="0" smtClean="0">
              <a:effectLst>
                <a:outerShdw blurRad="38100" dist="38100" dir="2700000" algn="tl">
                  <a:srgbClr val="000000">
                    <a:alpha val="43137"/>
                  </a:srgbClr>
                </a:outerShdw>
              </a:effectLst>
              <a:cs typeface="Calibri" pitchFamily="34" charset="0"/>
            </a:endParaRPr>
          </a:p>
          <a:p>
            <a:pPr eaLnBrk="1" hangingPunct="1">
              <a:lnSpc>
                <a:spcPct val="80000"/>
              </a:lnSpc>
              <a:buClr>
                <a:srgbClr val="0070C0"/>
              </a:buClr>
              <a:buFont typeface="Wingdings" pitchFamily="2" charset="2"/>
              <a:buChar char="§"/>
              <a:defRPr/>
            </a:pPr>
            <a:r>
              <a:rPr lang="en-US" sz="7400" dirty="0" smtClean="0">
                <a:effectLst>
                  <a:outerShdw blurRad="38100" dist="38100" dir="2700000" algn="tl">
                    <a:srgbClr val="000000">
                      <a:alpha val="43137"/>
                    </a:srgbClr>
                  </a:outerShdw>
                </a:effectLst>
                <a:cs typeface="Calibri" pitchFamily="34" charset="0"/>
              </a:rPr>
              <a:t>Does not read or respond well to social cues</a:t>
            </a:r>
            <a:r>
              <a:rPr lang="en-US" sz="2800" dirty="0" smtClean="0">
                <a:effectLst>
                  <a:outerShdw blurRad="38100" dist="38100" dir="2700000" algn="tl">
                    <a:srgbClr val="000000">
                      <a:alpha val="43137"/>
                    </a:srgbClr>
                  </a:outerShdw>
                </a:effectLst>
              </a:rPr>
              <a:t>.</a:t>
            </a:r>
          </a:p>
          <a:p>
            <a:pPr eaLnBrk="1" hangingPunct="1">
              <a:lnSpc>
                <a:spcPct val="80000"/>
              </a:lnSpc>
              <a:buFont typeface="Wingdings" panose="05000000000000000000" pitchFamily="2" charset="2"/>
              <a:buNone/>
              <a:defRPr/>
            </a:pPr>
            <a:endParaRPr lang="en-US" sz="2400" dirty="0" smtClean="0">
              <a:effectLst>
                <a:outerShdw blurRad="38100" dist="38100" dir="2700000" algn="tl">
                  <a:srgbClr val="C0C0C0"/>
                </a:outerShdw>
              </a:effectLst>
            </a:endParaRPr>
          </a:p>
          <a:p>
            <a:pPr eaLnBrk="1" hangingPunct="1">
              <a:lnSpc>
                <a:spcPct val="80000"/>
              </a:lnSpc>
              <a:defRPr/>
            </a:pPr>
            <a:endParaRPr lang="en-US" sz="1200" dirty="0" smtClean="0">
              <a:effectLst>
                <a:outerShdw blurRad="38100" dist="38100" dir="2700000" algn="tl">
                  <a:srgbClr val="C0C0C0"/>
                </a:outerShdw>
              </a:effectLst>
            </a:endParaRPr>
          </a:p>
          <a:p>
            <a:pPr eaLnBrk="1" hangingPunct="1">
              <a:lnSpc>
                <a:spcPct val="80000"/>
              </a:lnSpc>
              <a:defRPr/>
            </a:pPr>
            <a:endParaRPr lang="en-US" sz="1200" dirty="0" smtClean="0">
              <a:effectLst>
                <a:outerShdw blurRad="38100" dist="38100" dir="2700000" algn="tl">
                  <a:srgbClr val="C0C0C0"/>
                </a:outerShdw>
              </a:effectLst>
            </a:endParaRPr>
          </a:p>
        </p:txBody>
      </p:sp>
      <p:pic>
        <p:nvPicPr>
          <p:cNvPr id="542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206" y="3047999"/>
            <a:ext cx="3914141" cy="258278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51</a:t>
            </a:fld>
            <a:endParaRPr lang="en-US" sz="1200" dirty="0">
              <a:latin typeface="Times New Roman" pitchFamily="18" charset="0"/>
            </a:endParaRPr>
          </a:p>
        </p:txBody>
      </p:sp>
    </p:spTree>
    <p:extLst>
      <p:ext uri="{BB962C8B-B14F-4D97-AF65-F5344CB8AC3E}">
        <p14:creationId xmlns:p14="http://schemas.microsoft.com/office/powerpoint/2010/main" val="3020377169"/>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711201" y="228600"/>
            <a:ext cx="4923692" cy="857250"/>
          </a:xfrm>
          <a:ln>
            <a:miter lim="800000"/>
            <a:headEnd/>
            <a:tailEnd/>
          </a:ln>
          <a:extLst/>
        </p:spPr>
        <p:txBody>
          <a:bodyPr lIns="69056" tIns="34529" rIns="69056" bIns="34529" rtlCol="0">
            <a:normAutofit/>
          </a:bodyPr>
          <a:lstStyle/>
          <a:p>
            <a:pPr algn="l">
              <a:defRPr/>
            </a:pPr>
            <a:r>
              <a:rPr lang="en-US" sz="4000" dirty="0">
                <a:effectLst>
                  <a:glow rad="38100">
                    <a:schemeClr val="bg1">
                      <a:lumMod val="65000"/>
                      <a:lumOff val="35000"/>
                      <a:alpha val="50000"/>
                    </a:schemeClr>
                  </a:glow>
                  <a:outerShdw blurRad="38100" dist="38100" dir="2700000" algn="tl">
                    <a:srgbClr val="000000">
                      <a:alpha val="43137"/>
                    </a:srgbClr>
                  </a:outerShdw>
                </a:effectLst>
                <a:cs typeface="Calibri" panose="020F0502020204030204" pitchFamily="34" charset="0"/>
              </a:rPr>
              <a:t>Video Case Study</a:t>
            </a:r>
          </a:p>
        </p:txBody>
      </p:sp>
      <p:sp>
        <p:nvSpPr>
          <p:cNvPr id="56323" name="Rectangle 3" descr="Rectangle: Click to edit Master text styles&#10;Second level&#10;Third level&#10;Fourth level&#10;Fifth level"/>
          <p:cNvSpPr>
            <a:spLocks noGrp="1" noChangeArrowheads="1"/>
          </p:cNvSpPr>
          <p:nvPr>
            <p:ph type="subTitle" idx="1"/>
          </p:nvPr>
        </p:nvSpPr>
        <p:spPr>
          <a:xfrm>
            <a:off x="2652401" y="5006083"/>
            <a:ext cx="6400800" cy="1314450"/>
          </a:xfrm>
        </p:spPr>
        <p:txBody>
          <a:bodyPr lIns="69056" tIns="34529" rIns="69056" bIns="34529">
            <a:noAutofit/>
          </a:bodyPr>
          <a:lstStyle/>
          <a:p>
            <a:pPr algn="ctr"/>
            <a:r>
              <a:rPr lang="en-US" sz="2800" i="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Laura Black Case</a:t>
            </a:r>
          </a:p>
          <a:p>
            <a:pPr algn="ctr"/>
            <a:r>
              <a:rPr lang="en-US" sz="2800" i="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HBO Film </a:t>
            </a:r>
          </a:p>
          <a:p>
            <a:pPr algn="ctr"/>
            <a:r>
              <a:rPr lang="en-US" sz="2800" i="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“Murder 9 to 5”</a:t>
            </a:r>
          </a:p>
        </p:txBody>
      </p:sp>
      <p:pic>
        <p:nvPicPr>
          <p:cNvPr id="56324" name="Picture 6" descr="Picture of Richard Farley being escorted by two police officers">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400" y="1916522"/>
            <a:ext cx="4277848" cy="2868873"/>
          </a:xfrm>
          <a:prstGeom prst="rect">
            <a:avLst/>
          </a:prstGeom>
          <a:noFill/>
          <a:ln w="222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8" descr="Richard Farley stalked Laura Black (pictured above), with whom he had never had a relationship, for about four y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053" y="1924969"/>
            <a:ext cx="1983317" cy="2860426"/>
          </a:xfrm>
          <a:prstGeom prst="rect">
            <a:avLst/>
          </a:prstGeom>
          <a:noFill/>
          <a:ln w="222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 name="5-Point Star 5"/>
          <p:cNvSpPr/>
          <p:nvPr/>
        </p:nvSpPr>
        <p:spPr>
          <a:xfrm>
            <a:off x="9780111" y="2629766"/>
            <a:ext cx="1756610" cy="1479885"/>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52</a:t>
            </a:fld>
            <a:endParaRPr lang="en-US" sz="1200" dirty="0">
              <a:latin typeface="Times New Roman" pitchFamily="18" charset="0"/>
            </a:endParaRPr>
          </a:p>
        </p:txBody>
      </p:sp>
    </p:spTree>
    <p:extLst>
      <p:ext uri="{BB962C8B-B14F-4D97-AF65-F5344CB8AC3E}">
        <p14:creationId xmlns:p14="http://schemas.microsoft.com/office/powerpoint/2010/main" val="3776699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lIns="92075" tIns="46038" rIns="92075" bIns="46038">
            <a:normAutofit fontScale="90000"/>
          </a:bodyPr>
          <a:lstStyle/>
          <a:p>
            <a:pPr eaLnBrk="1" hangingPunct="1">
              <a:lnSpc>
                <a:spcPct val="90000"/>
              </a:lnSpc>
            </a:pPr>
            <a:r>
              <a:rPr lang="en-US" sz="4000" smtClean="0"/>
              <a:t>Defining Psychopathy:</a:t>
            </a:r>
            <a:br>
              <a:rPr lang="en-US" sz="4000" smtClean="0"/>
            </a:br>
            <a:r>
              <a:rPr lang="en-US" sz="2800" smtClean="0"/>
              <a:t>A constellation of cognitive, affective and behavioral traits.</a:t>
            </a:r>
          </a:p>
        </p:txBody>
      </p:sp>
      <p:sp>
        <p:nvSpPr>
          <p:cNvPr id="491524" name="Rectangle 4" descr="Rectangle: Click to edit Master text styles&#10;Second level&#10;Third level&#10;Fourth level&#10;Fifth level"/>
          <p:cNvSpPr>
            <a:spLocks noGrp="1" noChangeArrowheads="1"/>
          </p:cNvSpPr>
          <p:nvPr>
            <p:ph idx="1"/>
          </p:nvPr>
        </p:nvSpPr>
        <p:spPr>
          <a:xfrm>
            <a:off x="680321" y="2232422"/>
            <a:ext cx="9613861" cy="4492886"/>
          </a:xfrm>
        </p:spPr>
        <p:txBody>
          <a:bodyPr lIns="92075" tIns="46038" rIns="92075" bIns="46038">
            <a:normAutofit fontScale="85000" lnSpcReduction="20000"/>
          </a:bodyPr>
          <a:lstStyle/>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Lack of empathy coupled with aggression.</a:t>
            </a:r>
          </a:p>
          <a:p>
            <a:pPr marL="0" indent="0" eaLnBrk="1" hangingPunct="1">
              <a:lnSpc>
                <a:spcPct val="80000"/>
              </a:lnSpc>
              <a:buNone/>
              <a:defRPr/>
            </a:pPr>
            <a:endParaRPr lang="en-US" sz="11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Lack of remorse for wrongdoing. </a:t>
            </a:r>
          </a:p>
          <a:p>
            <a:pPr marL="0" indent="0" eaLnBrk="1" hangingPunct="1">
              <a:lnSpc>
                <a:spcPct val="80000"/>
              </a:lnSpc>
              <a:buNone/>
              <a:defRPr/>
            </a:pPr>
            <a:endParaRPr lang="en-US" sz="11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Shallowness of emotions.</a:t>
            </a:r>
          </a:p>
          <a:p>
            <a:pPr marL="0" indent="0" eaLnBrk="1" hangingPunct="1">
              <a:lnSpc>
                <a:spcPct val="80000"/>
              </a:lnSpc>
              <a:buNone/>
              <a:defRPr/>
            </a:pPr>
            <a:endParaRPr lang="en-US" sz="10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Projection of blame on others.</a:t>
            </a:r>
          </a:p>
          <a:p>
            <a:pPr marL="0" indent="0" eaLnBrk="1" hangingPunct="1">
              <a:lnSpc>
                <a:spcPct val="80000"/>
              </a:lnSpc>
              <a:buNone/>
              <a:defRPr/>
            </a:pPr>
            <a:endParaRPr lang="en-US" sz="9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Slick, manipulative, pushy.</a:t>
            </a:r>
          </a:p>
          <a:p>
            <a:pPr marL="0" indent="0" eaLnBrk="1" hangingPunct="1">
              <a:lnSpc>
                <a:spcPct val="80000"/>
              </a:lnSpc>
              <a:buNone/>
              <a:defRPr/>
            </a:pPr>
            <a:endParaRPr lang="en-US" sz="9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Extremely egocentric, narcissistic.  </a:t>
            </a:r>
          </a:p>
          <a:p>
            <a:pPr marL="0" indent="0" eaLnBrk="1" hangingPunct="1">
              <a:lnSpc>
                <a:spcPct val="80000"/>
              </a:lnSpc>
              <a:buNone/>
              <a:defRPr/>
            </a:pPr>
            <a:endParaRPr lang="en-US" sz="9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Intense sense of entitlement or injustice.</a:t>
            </a:r>
          </a:p>
          <a:p>
            <a:pPr marL="0" indent="0" eaLnBrk="1" hangingPunct="1">
              <a:lnSpc>
                <a:spcPct val="80000"/>
              </a:lnSpc>
              <a:buNone/>
              <a:defRPr/>
            </a:pPr>
            <a:endParaRPr lang="en-US" sz="9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q"/>
              <a:defRPr/>
            </a:pPr>
            <a:r>
              <a:rPr lang="en-US" sz="3100" dirty="0" smtClean="0">
                <a:effectLst>
                  <a:outerShdw blurRad="38100" dist="38100" dir="2700000" algn="tl">
                    <a:srgbClr val="000000">
                      <a:alpha val="43137"/>
                    </a:srgbClr>
                  </a:outerShdw>
                </a:effectLst>
              </a:rPr>
              <a:t> Does not read or respond well to social cues.</a:t>
            </a:r>
          </a:p>
          <a:p>
            <a:pPr eaLnBrk="1" hangingPunct="1">
              <a:lnSpc>
                <a:spcPct val="80000"/>
              </a:lnSpc>
              <a:buFont typeface="Wingdings" panose="05000000000000000000" pitchFamily="2" charset="2"/>
              <a:buNone/>
              <a:defRPr/>
            </a:pPr>
            <a:endParaRPr lang="en-US" sz="2400" dirty="0" smtClean="0">
              <a:effectLst>
                <a:outerShdw blurRad="38100" dist="38100" dir="2700000" algn="tl">
                  <a:srgbClr val="C0C0C0"/>
                </a:outerShdw>
              </a:effectLst>
            </a:endParaRPr>
          </a:p>
          <a:p>
            <a:pPr eaLnBrk="1" hangingPunct="1">
              <a:lnSpc>
                <a:spcPct val="80000"/>
              </a:lnSpc>
              <a:defRPr/>
            </a:pPr>
            <a:endParaRPr lang="en-US" sz="1200" dirty="0" smtClean="0">
              <a:effectLst>
                <a:outerShdw blurRad="38100" dist="38100" dir="2700000" algn="tl">
                  <a:srgbClr val="C0C0C0"/>
                </a:outerShdw>
              </a:effectLst>
            </a:endParaRPr>
          </a:p>
          <a:p>
            <a:pPr eaLnBrk="1" hangingPunct="1">
              <a:lnSpc>
                <a:spcPct val="80000"/>
              </a:lnSpc>
              <a:defRPr/>
            </a:pPr>
            <a:endParaRPr lang="en-US" sz="1200" dirty="0" smtClean="0">
              <a:effectLst>
                <a:outerShdw blurRad="38100" dist="38100" dir="2700000" algn="tl">
                  <a:srgbClr val="C0C0C0"/>
                </a:outerShdw>
              </a:effectLs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3335">
            <a:off x="7581362" y="3244707"/>
            <a:ext cx="3843854" cy="270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53</a:t>
            </a:fld>
            <a:endParaRPr lang="en-US" sz="1200" dirty="0">
              <a:latin typeface="Times New Roman" pitchFamily="18" charset="0"/>
            </a:endParaRPr>
          </a:p>
        </p:txBody>
      </p:sp>
    </p:spTree>
    <p:extLst>
      <p:ext uri="{BB962C8B-B14F-4D97-AF65-F5344CB8AC3E}">
        <p14:creationId xmlns:p14="http://schemas.microsoft.com/office/powerpoint/2010/main" val="2349334287"/>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lIns="92075" tIns="46038" rIns="92075" bIns="46038">
            <a:normAutofit/>
          </a:bodyPr>
          <a:lstStyle/>
          <a:p>
            <a:pPr eaLnBrk="1" hangingPunct="1"/>
            <a:r>
              <a:rPr lang="en-US" sz="4000" dirty="0" smtClean="0"/>
              <a:t>Reactive vs. Proactive Violence</a:t>
            </a:r>
          </a:p>
        </p:txBody>
      </p:sp>
      <p:sp>
        <p:nvSpPr>
          <p:cNvPr id="60419" name="Content Placeholder 3" descr="Rectangle: Click to edit Master text styles&#10;Second level&#10;Third level&#10;Fourth level&#10;Fifth level"/>
          <p:cNvSpPr>
            <a:spLocks noGrp="1"/>
          </p:cNvSpPr>
          <p:nvPr>
            <p:ph idx="1"/>
          </p:nvPr>
        </p:nvSpPr>
        <p:spPr>
          <a:xfrm>
            <a:off x="680321" y="2661726"/>
            <a:ext cx="9613861" cy="3599316"/>
          </a:xfrm>
        </p:spPr>
        <p:txBody>
          <a:bodyPr lIns="92075" tIns="46038" rIns="92075" bIns="46038"/>
          <a:lstStyle/>
          <a:p>
            <a:pPr eaLnBrk="1" hangingPunct="1">
              <a:buFont typeface="Arial" panose="020B0604020202020204" pitchFamily="34" charset="0"/>
              <a:buNone/>
            </a:pPr>
            <a:r>
              <a:rPr lang="en-US" sz="2800" dirty="0" smtClean="0">
                <a:effectLst>
                  <a:outerShdw blurRad="38100" dist="38100" dir="2700000" algn="tl">
                    <a:srgbClr val="000000">
                      <a:alpha val="43137"/>
                    </a:srgbClr>
                  </a:outerShdw>
                </a:effectLst>
                <a:latin typeface="Calibri" pitchFamily="34" charset="0"/>
                <a:cs typeface="Calibri" pitchFamily="34" charset="0"/>
              </a:rPr>
              <a:t>          </a:t>
            </a:r>
            <a:r>
              <a:rPr lang="en-US" sz="2800" u="sng" dirty="0" smtClean="0">
                <a:effectLst>
                  <a:outerShdw blurRad="38100" dist="38100" dir="2700000" algn="tl">
                    <a:srgbClr val="000000">
                      <a:alpha val="43137"/>
                    </a:srgbClr>
                  </a:outerShdw>
                </a:effectLst>
                <a:latin typeface="Calibri" pitchFamily="34" charset="0"/>
                <a:cs typeface="Calibri" pitchFamily="34" charset="0"/>
              </a:rPr>
              <a:t>Reactive</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Intense ANS arousal</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Subjective experience of emotion</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Reactive and immediate violence</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Internal or external threat</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Goal: Threat reduction</a:t>
            </a:r>
          </a:p>
          <a:p>
            <a:pPr algn="ctr" eaLnBrk="1" hangingPunct="1">
              <a:buFont typeface="Arial" panose="020B0604020202020204" pitchFamily="34" charset="0"/>
              <a:buNone/>
            </a:pPr>
            <a:endParaRPr lang="en-US" sz="2800" u="sng" dirty="0" smtClean="0"/>
          </a:p>
        </p:txBody>
      </p:sp>
      <p:sp>
        <p:nvSpPr>
          <p:cNvPr id="60420" name="Content Placeholder 4" descr="Rectangle: Click to edit Master text styles&#10;Second level&#10;Third level&#10;Fourth level&#10;Fifth level"/>
          <p:cNvSpPr>
            <a:spLocks noGrp="1"/>
          </p:cNvSpPr>
          <p:nvPr>
            <p:ph sz="half" idx="4294967295"/>
          </p:nvPr>
        </p:nvSpPr>
        <p:spPr>
          <a:xfrm>
            <a:off x="7112000" y="2743200"/>
            <a:ext cx="5080000" cy="4114800"/>
          </a:xfrm>
        </p:spPr>
        <p:txBody>
          <a:bodyPr lIns="92075" tIns="46038" rIns="92075" bIns="46038"/>
          <a:lstStyle/>
          <a:p>
            <a:pPr eaLnBrk="1" hangingPunct="1">
              <a:buFont typeface="Arial" panose="020B0604020202020204" pitchFamily="34" charset="0"/>
              <a:buNone/>
            </a:pPr>
            <a:r>
              <a:rPr lang="en-US" sz="2800" dirty="0" smtClean="0">
                <a:effectLst>
                  <a:outerShdw blurRad="38100" dist="38100" dir="2700000" algn="tl">
                    <a:srgbClr val="000000">
                      <a:alpha val="43137"/>
                    </a:srgbClr>
                  </a:outerShdw>
                </a:effectLst>
              </a:rPr>
              <a:t>        </a:t>
            </a:r>
            <a:r>
              <a:rPr lang="en-US" sz="2800" u="sng" dirty="0" smtClean="0">
                <a:effectLst>
                  <a:outerShdw blurRad="38100" dist="38100" dir="2700000" algn="tl">
                    <a:srgbClr val="000000">
                      <a:alpha val="43137"/>
                    </a:srgbClr>
                  </a:outerShdw>
                </a:effectLst>
                <a:latin typeface="Calibri" pitchFamily="34" charset="0"/>
                <a:cs typeface="Calibri" pitchFamily="34" charset="0"/>
              </a:rPr>
              <a:t>Proactive</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Minimal or no ANS</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No conscious emotion</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Planned and purposeful</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No or minimal threat</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latin typeface="Calibri" pitchFamily="34" charset="0"/>
                <a:cs typeface="Calibri" pitchFamily="34" charset="0"/>
              </a:rPr>
              <a:t>Goal: Multiple/many</a:t>
            </a:r>
          </a:p>
        </p:txBody>
      </p:sp>
      <p:sp>
        <p:nvSpPr>
          <p:cNvPr id="5"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54</a:t>
            </a:fld>
            <a:endParaRPr lang="en-US" sz="1200" dirty="0">
              <a:latin typeface="Times New Roman" pitchFamily="18" charset="0"/>
            </a:endParaRPr>
          </a:p>
        </p:txBody>
      </p:sp>
    </p:spTree>
    <p:extLst>
      <p:ext uri="{BB962C8B-B14F-4D97-AF65-F5344CB8AC3E}">
        <p14:creationId xmlns:p14="http://schemas.microsoft.com/office/powerpoint/2010/main" val="2472729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itle 1"/>
          <p:cNvSpPr>
            <a:spLocks noGrp="1"/>
          </p:cNvSpPr>
          <p:nvPr>
            <p:ph type="title"/>
          </p:nvPr>
        </p:nvSpPr>
        <p:spPr/>
        <p:txBody>
          <a:bodyPr lIns="92075" tIns="46038" rIns="92075" bIns="46038"/>
          <a:lstStyle/>
          <a:p>
            <a:pPr eaLnBrk="1" hangingPunct="1"/>
            <a:r>
              <a:rPr lang="en-US" sz="4000" smtClean="0"/>
              <a:t>Reactive  vs. Proactive Violence </a:t>
            </a:r>
            <a:r>
              <a:rPr lang="en-US" sz="1800" smtClean="0"/>
              <a:t>(cont.)</a:t>
            </a:r>
          </a:p>
        </p:txBody>
      </p:sp>
      <p:sp>
        <p:nvSpPr>
          <p:cNvPr id="3" name="Content Placeholder 2" descr="Rectangle: Click to edit Master text styles&#10;Second level&#10;Third level&#10;Fourth level&#10;Fifth level"/>
          <p:cNvSpPr>
            <a:spLocks noGrp="1"/>
          </p:cNvSpPr>
          <p:nvPr>
            <p:ph idx="1"/>
          </p:nvPr>
        </p:nvSpPr>
        <p:spPr/>
        <p:txBody>
          <a:bodyPr lIns="92075" tIns="46038" rIns="92075" bIns="46038"/>
          <a:lstStyle/>
          <a:p>
            <a:pPr eaLnBrk="1" hangingPunct="1">
              <a:buFont typeface="Arial" charset="0"/>
              <a:buNone/>
              <a:defRPr/>
            </a:pPr>
            <a:r>
              <a:rPr lang="en-US" sz="2800" dirty="0" smtClean="0">
                <a:effectLst>
                  <a:outerShdw blurRad="38100" dist="38100" dir="2700000" algn="tl">
                    <a:srgbClr val="000000">
                      <a:alpha val="43137"/>
                    </a:srgbClr>
                  </a:outerShdw>
                </a:effectLst>
              </a:rPr>
              <a:t>            </a:t>
            </a:r>
            <a:r>
              <a:rPr lang="en-US" sz="2800" u="sng" dirty="0" smtClean="0">
                <a:effectLst>
                  <a:outerShdw blurRad="38100" dist="38100" dir="2700000" algn="tl">
                    <a:srgbClr val="000000">
                      <a:alpha val="43137"/>
                    </a:srgbClr>
                  </a:outerShdw>
                </a:effectLst>
              </a:rPr>
              <a:t>Reactive</a:t>
            </a:r>
            <a:endParaRPr lang="en-US" sz="2800" u="sng" dirty="0" smtClean="0">
              <a:effectLst>
                <a:outerShdw blurRad="38100" dist="38100" dir="2700000" algn="tl">
                  <a:srgbClr val="000000">
                    <a:alpha val="43137"/>
                  </a:srgbClr>
                </a:outerShdw>
              </a:effectLst>
              <a:cs typeface="Calibri" pitchFamily="34" charset="0"/>
            </a:endParaRPr>
          </a:p>
          <a:p>
            <a:pPr eaLnBrk="1" hangingPunct="1">
              <a:buFont typeface="Arial" charset="0"/>
              <a:buNone/>
              <a:defRPr/>
            </a:pPr>
            <a:endParaRPr lang="en-US" sz="1000" u="sng" dirty="0" smtClean="0">
              <a:effectLst>
                <a:outerShdw blurRad="38100" dist="38100" dir="2700000" algn="tl">
                  <a:srgbClr val="000000">
                    <a:alpha val="43137"/>
                  </a:srgbClr>
                </a:outerShdw>
              </a:effectLst>
              <a:cs typeface="Calibri" pitchFamily="34" charset="0"/>
            </a:endParaRPr>
          </a:p>
          <a:p>
            <a:pPr eaLnBrk="1" hangingPunct="1">
              <a:buFont typeface="Wingdings" panose="05000000000000000000" pitchFamily="2" charset="2"/>
              <a:buChar char="§"/>
              <a:defRPr/>
            </a:pPr>
            <a:r>
              <a:rPr lang="en-US" sz="2800" dirty="0" smtClean="0">
                <a:effectLst>
                  <a:outerShdw blurRad="38100" dist="38100" dir="2700000" algn="tl">
                    <a:srgbClr val="000000">
                      <a:alpha val="43137"/>
                    </a:srgbClr>
                  </a:outerShdw>
                </a:effectLst>
                <a:cs typeface="Calibri" pitchFamily="34" charset="0"/>
              </a:rPr>
              <a:t>Time-limited behavior</a:t>
            </a:r>
          </a:p>
          <a:p>
            <a:pPr eaLnBrk="1" hangingPunct="1">
              <a:buFont typeface="Wingdings" panose="05000000000000000000" pitchFamily="2" charset="2"/>
              <a:buChar char="§"/>
              <a:defRPr/>
            </a:pPr>
            <a:r>
              <a:rPr lang="en-US" sz="2800" dirty="0" smtClean="0">
                <a:effectLst>
                  <a:outerShdw blurRad="38100" dist="38100" dir="2700000" algn="tl">
                    <a:srgbClr val="000000">
                      <a:alpha val="43137"/>
                    </a:srgbClr>
                  </a:outerShdw>
                </a:effectLst>
                <a:cs typeface="Calibri" pitchFamily="34" charset="0"/>
              </a:rPr>
              <a:t>Preceded by pubic posturing</a:t>
            </a:r>
          </a:p>
          <a:p>
            <a:pPr eaLnBrk="1" hangingPunct="1">
              <a:buFont typeface="Wingdings" panose="05000000000000000000" pitchFamily="2" charset="2"/>
              <a:buChar char="§"/>
              <a:defRPr/>
            </a:pPr>
            <a:r>
              <a:rPr lang="en-US" sz="2800" dirty="0" smtClean="0">
                <a:effectLst>
                  <a:outerShdw blurRad="38100" dist="38100" dir="2700000" algn="tl">
                    <a:srgbClr val="000000">
                      <a:alpha val="43137"/>
                    </a:srgbClr>
                  </a:outerShdw>
                </a:effectLst>
                <a:cs typeface="Calibri" pitchFamily="34" charset="0"/>
              </a:rPr>
              <a:t>Heightened and diffuse awareness</a:t>
            </a:r>
          </a:p>
          <a:p>
            <a:pPr algn="ctr" eaLnBrk="1" hangingPunct="1">
              <a:buFont typeface="Arial" charset="0"/>
              <a:buNone/>
              <a:defRPr/>
            </a:pPr>
            <a:endParaRPr lang="en-US" sz="2800" dirty="0" smtClean="0">
              <a:effectLst>
                <a:outerShdw blurRad="38100" dist="38100" dir="2700000" algn="tl">
                  <a:srgbClr val="C0C0C0"/>
                </a:outerShdw>
              </a:effectLst>
            </a:endParaRPr>
          </a:p>
        </p:txBody>
      </p:sp>
      <p:sp>
        <p:nvSpPr>
          <p:cNvPr id="62467" name="Content Placeholder 3" descr="Rectangle: Click to edit Master text styles&#10;Second level&#10;Third level&#10;Fourth level&#10;Fifth level"/>
          <p:cNvSpPr>
            <a:spLocks noGrp="1"/>
          </p:cNvSpPr>
          <p:nvPr>
            <p:ph sz="half" idx="4294967295"/>
          </p:nvPr>
        </p:nvSpPr>
        <p:spPr>
          <a:xfrm>
            <a:off x="6701850" y="2210578"/>
            <a:ext cx="5080000" cy="4114800"/>
          </a:xfrm>
        </p:spPr>
        <p:txBody>
          <a:bodyPr lIns="92075" tIns="46038" rIns="92075" bIns="46038"/>
          <a:lstStyle/>
          <a:p>
            <a:pPr algn="ctr" eaLnBrk="1" hangingPunct="1">
              <a:buFont typeface="Arial" panose="020B0604020202020204" pitchFamily="34" charset="0"/>
              <a:buNone/>
            </a:pPr>
            <a:r>
              <a:rPr lang="en-US" sz="2800" u="sng" dirty="0" smtClean="0">
                <a:cs typeface="Calibri" pitchFamily="34" charset="0"/>
              </a:rPr>
              <a:t>Proactive</a:t>
            </a:r>
          </a:p>
          <a:p>
            <a:pPr algn="ctr" eaLnBrk="1" hangingPunct="1">
              <a:buFont typeface="Arial" panose="020B0604020202020204" pitchFamily="34" charset="0"/>
              <a:buNone/>
            </a:pPr>
            <a:endParaRPr lang="en-US" sz="1000" u="sng" dirty="0" smtClean="0">
              <a:cs typeface="Calibri" pitchFamily="34" charset="0"/>
            </a:endParaRP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itchFamily="34" charset="0"/>
              </a:rPr>
              <a:t>Behavior not time-limited</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itchFamily="34" charset="0"/>
              </a:rPr>
              <a:t>Preceded by private ritual</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itchFamily="34" charset="0"/>
              </a:rPr>
              <a:t>Primarily cognitive-conative</a:t>
            </a:r>
          </a:p>
          <a:p>
            <a:pPr eaLnBrk="1" hangingPunct="1">
              <a:buFont typeface="Wingdings" panose="05000000000000000000" pitchFamily="2" charset="2"/>
              <a:buChar char="§"/>
            </a:pPr>
            <a:r>
              <a:rPr lang="en-US" sz="2800" dirty="0" smtClean="0">
                <a:effectLst>
                  <a:outerShdw blurRad="38100" dist="38100" dir="2700000" algn="tl">
                    <a:srgbClr val="000000">
                      <a:alpha val="43137"/>
                    </a:srgbClr>
                  </a:outerShdw>
                </a:effectLst>
                <a:cs typeface="Calibri" pitchFamily="34" charset="0"/>
              </a:rPr>
              <a:t>Focused awareness</a:t>
            </a:r>
          </a:p>
        </p:txBody>
      </p:sp>
      <p:sp>
        <p:nvSpPr>
          <p:cNvPr id="5"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55</a:t>
            </a:fld>
            <a:endParaRPr lang="en-US" sz="1200" dirty="0">
              <a:latin typeface="Times New Roman" pitchFamily="18" charset="0"/>
            </a:endParaRPr>
          </a:p>
        </p:txBody>
      </p:sp>
    </p:spTree>
    <p:extLst>
      <p:ext uri="{BB962C8B-B14F-4D97-AF65-F5344CB8AC3E}">
        <p14:creationId xmlns:p14="http://schemas.microsoft.com/office/powerpoint/2010/main" val="1614027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a:xfrm>
            <a:off x="155781" y="717133"/>
            <a:ext cx="6245019" cy="1080938"/>
          </a:xfrm>
        </p:spPr>
        <p:txBody>
          <a:bodyPr lIns="92075" tIns="46038" rIns="92075" bIns="46038"/>
          <a:lstStyle/>
          <a:p>
            <a:pPr eaLnBrk="1" hangingPunct="1"/>
            <a:r>
              <a:rPr lang="en-US" sz="4000" dirty="0" smtClean="0"/>
              <a:t>Neuroscience of Violence</a:t>
            </a:r>
          </a:p>
        </p:txBody>
      </p:sp>
      <p:sp>
        <p:nvSpPr>
          <p:cNvPr id="46083" name="Content Placeholder 5" descr="Rectangle: Click to edit Master text styles&#10;Second level&#10;Third level&#10;Fourth level&#10;Fifth level"/>
          <p:cNvSpPr>
            <a:spLocks noGrp="1"/>
          </p:cNvSpPr>
          <p:nvPr>
            <p:ph idx="1"/>
          </p:nvPr>
        </p:nvSpPr>
        <p:spPr>
          <a:xfrm>
            <a:off x="766865" y="2509467"/>
            <a:ext cx="9613861" cy="3599316"/>
          </a:xfrm>
        </p:spPr>
        <p:txBody>
          <a:bodyPr lIns="92075" tIns="46038" rIns="92075" bIns="46038"/>
          <a:lstStyle/>
          <a:p>
            <a:pPr eaLnBrk="1" hangingPunct="1">
              <a:buClr>
                <a:srgbClr val="FFFF00"/>
              </a:buClr>
              <a:buFont typeface="Arial" charset="0"/>
              <a:buNone/>
              <a:defRPr/>
            </a:pPr>
            <a:endParaRPr lang="en-US" dirty="0" smtClean="0">
              <a:effectLst>
                <a:outerShdw blurRad="38100" dist="38100" dir="2700000" algn="tl">
                  <a:srgbClr val="C0C0C0"/>
                </a:outerShdw>
              </a:effectLst>
            </a:endParaRPr>
          </a:p>
          <a:p>
            <a:pPr eaLnBrk="1" hangingPunct="1">
              <a:buClr>
                <a:srgbClr val="FFFF00"/>
              </a:buClr>
              <a:buFont typeface="Arial" charset="0"/>
              <a:buNone/>
              <a:defRPr/>
            </a:pPr>
            <a:endParaRPr lang="en-US" dirty="0" smtClean="0">
              <a:effectLst>
                <a:outerShdw blurRad="38100" dist="38100" dir="2700000" algn="tl">
                  <a:srgbClr val="C0C0C0"/>
                </a:outerShdw>
              </a:effectLst>
            </a:endParaRPr>
          </a:p>
          <a:p>
            <a:pPr eaLnBrk="1" hangingPunct="1">
              <a:buClr>
                <a:srgbClr val="FFFF00"/>
              </a:buClr>
              <a:buFont typeface="Arial" charset="0"/>
              <a:buNone/>
              <a:defRPr/>
            </a:pPr>
            <a:endParaRPr lang="en-US" dirty="0" smtClean="0">
              <a:effectLst>
                <a:outerShdw blurRad="38100" dist="38100" dir="2700000" algn="tl">
                  <a:srgbClr val="C0C0C0"/>
                </a:outerShdw>
              </a:effectLst>
            </a:endParaRPr>
          </a:p>
          <a:p>
            <a:pPr eaLnBrk="1" hangingPunct="1">
              <a:buClr>
                <a:srgbClr val="FFFF00"/>
              </a:buClr>
              <a:buFont typeface="Arial" charset="0"/>
              <a:buNone/>
              <a:defRPr/>
            </a:pPr>
            <a:endParaRPr lang="en-US" dirty="0" smtClean="0">
              <a:effectLst>
                <a:outerShdw blurRad="38100" dist="38100" dir="2700000" algn="tl">
                  <a:srgbClr val="C0C0C0"/>
                </a:outerShdw>
              </a:effectLst>
            </a:endParaRPr>
          </a:p>
          <a:p>
            <a:pPr eaLnBrk="1" hangingPunct="1">
              <a:buClr>
                <a:srgbClr val="FFFF00"/>
              </a:buClr>
              <a:buFont typeface="Arial" charset="0"/>
              <a:buNone/>
              <a:defRPr/>
            </a:pPr>
            <a:r>
              <a:rPr lang="en-US" dirty="0" smtClean="0">
                <a:effectLst>
                  <a:outerShdw blurRad="38100" dist="38100" dir="2700000" algn="tl">
                    <a:srgbClr val="C0C0C0"/>
                  </a:outerShdw>
                </a:effectLst>
              </a:rPr>
              <a:t>   </a:t>
            </a:r>
          </a:p>
          <a:p>
            <a:pPr eaLnBrk="1" hangingPunct="1">
              <a:buClr>
                <a:srgbClr val="FFFF00"/>
              </a:buClr>
              <a:buFont typeface="Arial" charset="0"/>
              <a:buNone/>
              <a:defRPr/>
            </a:pPr>
            <a:r>
              <a:rPr lang="en-US" dirty="0" smtClean="0"/>
              <a:t>               </a:t>
            </a:r>
            <a:r>
              <a:rPr lang="en-US" u="sng" dirty="0" smtClean="0"/>
              <a:t>Control</a:t>
            </a:r>
            <a:r>
              <a:rPr lang="en-US" dirty="0" smtClean="0"/>
              <a:t>                  </a:t>
            </a:r>
            <a:r>
              <a:rPr lang="en-US" u="sng" dirty="0" smtClean="0"/>
              <a:t>Proactive</a:t>
            </a:r>
            <a:r>
              <a:rPr lang="en-US" dirty="0" smtClean="0"/>
              <a:t>                   </a:t>
            </a:r>
            <a:r>
              <a:rPr lang="en-US" u="sng" dirty="0" smtClean="0"/>
              <a:t>Reactive</a:t>
            </a:r>
          </a:p>
          <a:p>
            <a:pPr eaLnBrk="1" hangingPunct="1">
              <a:buClr>
                <a:srgbClr val="FFFF00"/>
              </a:buClr>
              <a:buFont typeface="Arial" charset="0"/>
              <a:buNone/>
              <a:defRPr/>
            </a:pPr>
            <a:r>
              <a:rPr lang="en-US" sz="2800" dirty="0" smtClean="0"/>
              <a:t>  </a:t>
            </a:r>
            <a:r>
              <a:rPr lang="en-US" sz="2400" dirty="0" smtClean="0">
                <a:effectLst>
                  <a:outerShdw blurRad="38100" dist="38100" dir="2700000" algn="tl">
                    <a:srgbClr val="000000">
                      <a:alpha val="43137"/>
                    </a:srgbClr>
                  </a:outerShdw>
                </a:effectLst>
              </a:rPr>
              <a:t>PET scan detects glucose metabolism in various parts of the brain illustrating activity/non-activity.</a:t>
            </a:r>
          </a:p>
        </p:txBody>
      </p:sp>
      <p:pic>
        <p:nvPicPr>
          <p:cNvPr id="64516" name="Picture 4" descr="http://www.dana.org/uploadedImages/Images/Content_Images/art_v1n1raine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21" y="2131995"/>
            <a:ext cx="7981951" cy="2608447"/>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7" name="TextBox 1"/>
          <p:cNvSpPr txBox="1">
            <a:spLocks noChangeArrowheads="1"/>
          </p:cNvSpPr>
          <p:nvPr/>
        </p:nvSpPr>
        <p:spPr bwMode="auto">
          <a:xfrm>
            <a:off x="2353847" y="5999162"/>
            <a:ext cx="72109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400" b="1" dirty="0">
                <a:effectLst>
                  <a:outerShdw blurRad="38100" dist="38100" dir="2700000" algn="tl">
                    <a:srgbClr val="000000">
                      <a:alpha val="43137"/>
                    </a:srgbClr>
                  </a:outerShdw>
                </a:effectLst>
              </a:rPr>
              <a:t>Want to know more? </a:t>
            </a:r>
            <a:r>
              <a:rPr lang="en-US" sz="1400" dirty="0">
                <a:effectLst>
                  <a:outerShdw blurRad="38100" dist="38100" dir="2700000" algn="tl">
                    <a:srgbClr val="000000">
                      <a:alpha val="43137"/>
                    </a:srgbClr>
                  </a:outerShdw>
                </a:effectLst>
              </a:rPr>
              <a:t>“</a:t>
            </a:r>
            <a:r>
              <a:rPr lang="en-US" sz="1400" u="sng" dirty="0">
                <a:effectLst>
                  <a:outerShdw blurRad="38100" dist="38100" dir="2700000" algn="tl">
                    <a:srgbClr val="000000">
                      <a:alpha val="43137"/>
                    </a:srgbClr>
                  </a:outerShdw>
                </a:effectLst>
              </a:rPr>
              <a:t>The Anatomy of Violence: The Biological Roots of Crime</a:t>
            </a:r>
            <a:r>
              <a:rPr lang="en-US" sz="1400" dirty="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                                                                          </a:t>
            </a:r>
            <a:r>
              <a:rPr lang="en-US" sz="1400" dirty="0">
                <a:effectLst>
                  <a:outerShdw blurRad="38100" dist="38100" dir="2700000" algn="tl">
                    <a:srgbClr val="000000">
                      <a:alpha val="43137"/>
                    </a:srgbClr>
                  </a:outerShdw>
                </a:effectLst>
              </a:rPr>
              <a:t>by </a:t>
            </a:r>
            <a:r>
              <a:rPr lang="en-US" sz="1400" dirty="0" err="1">
                <a:effectLst>
                  <a:outerShdw blurRad="38100" dist="38100" dir="2700000" algn="tl">
                    <a:srgbClr val="000000">
                      <a:alpha val="43137"/>
                    </a:srgbClr>
                  </a:outerShdw>
                </a:effectLst>
              </a:rPr>
              <a:t>Raine</a:t>
            </a:r>
            <a:r>
              <a:rPr lang="en-US" sz="1400" dirty="0">
                <a:effectLst>
                  <a:outerShdw blurRad="38100" dist="38100" dir="2700000" algn="tl">
                    <a:srgbClr val="000000">
                      <a:alpha val="43137"/>
                    </a:srgbClr>
                  </a:outerShdw>
                </a:effectLst>
              </a:rPr>
              <a:t>, Adrian (Apr 30, 2013).</a:t>
            </a:r>
            <a:r>
              <a:rPr lang="en-US" dirty="0">
                <a:effectLst>
                  <a:outerShdw blurRad="38100" dist="38100" dir="2700000" algn="tl">
                    <a:srgbClr val="000000">
                      <a:alpha val="43137"/>
                    </a:srgbClr>
                  </a:outerShdw>
                </a:effectLst>
              </a:rPr>
              <a:t>  </a:t>
            </a:r>
          </a:p>
        </p:txBody>
      </p:sp>
      <p:sp>
        <p:nvSpPr>
          <p:cNvPr id="2" name="Rectangle 1"/>
          <p:cNvSpPr/>
          <p:nvPr/>
        </p:nvSpPr>
        <p:spPr>
          <a:xfrm>
            <a:off x="3922295" y="2129589"/>
            <a:ext cx="634716" cy="2610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97579" y="2129589"/>
            <a:ext cx="593558" cy="2610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82821" y="2131995"/>
            <a:ext cx="798195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56</a:t>
            </a:fld>
            <a:endParaRPr lang="en-US" sz="1200" dirty="0">
              <a:latin typeface="Times New Roman" pitchFamily="18" charset="0"/>
            </a:endParaRPr>
          </a:p>
        </p:txBody>
      </p:sp>
    </p:spTree>
    <p:extLst>
      <p:ext uri="{BB962C8B-B14F-4D97-AF65-F5344CB8AC3E}">
        <p14:creationId xmlns:p14="http://schemas.microsoft.com/office/powerpoint/2010/main" val="856200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2409491" y="390946"/>
            <a:ext cx="4037012" cy="5826152"/>
          </a:xfrm>
        </p:spPr>
        <p:txBody>
          <a:bodyPr>
            <a:normAutofit fontScale="70000" lnSpcReduction="20000"/>
          </a:bodyPr>
          <a:lstStyle/>
          <a:p>
            <a:pPr marL="0" indent="0" algn="ctr">
              <a:buNone/>
            </a:pPr>
            <a:r>
              <a:rPr lang="en-US" sz="3400" u="sng" dirty="0">
                <a:effectLst>
                  <a:outerShdw blurRad="38100" dist="38100" dir="2700000" algn="tl">
                    <a:srgbClr val="000000">
                      <a:alpha val="43137"/>
                    </a:srgbClr>
                  </a:outerShdw>
                </a:effectLst>
                <a:cs typeface="Calibri" pitchFamily="34" charset="0"/>
              </a:rPr>
              <a:t>Subject</a:t>
            </a:r>
          </a:p>
          <a:p>
            <a:pPr>
              <a:buFont typeface="Wingdings" pitchFamily="2" charset="2"/>
              <a:buChar char="§"/>
            </a:pPr>
            <a:r>
              <a:rPr lang="en-US" sz="2600" b="1" dirty="0" smtClean="0">
                <a:effectLst>
                  <a:outerShdw blurRad="38100" dist="38100" dir="2700000" algn="tl">
                    <a:srgbClr val="000000">
                      <a:alpha val="43137"/>
                    </a:srgbClr>
                  </a:outerShdw>
                </a:effectLst>
                <a:cs typeface="Calibri" pitchFamily="34" charset="0"/>
              </a:rPr>
              <a:t>Pre-operational</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Grievance: Real or perceived</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Violent Ideation</a:t>
            </a:r>
          </a:p>
          <a:p>
            <a:pPr>
              <a:buFont typeface="Wingdings" pitchFamily="2" charset="2"/>
              <a:buChar char="§"/>
            </a:pPr>
            <a:r>
              <a:rPr lang="en-US" sz="2600" b="1" dirty="0" smtClean="0">
                <a:effectLst>
                  <a:outerShdw blurRad="38100" dist="38100" dir="2700000" algn="tl">
                    <a:srgbClr val="000000">
                      <a:alpha val="43137"/>
                    </a:srgbClr>
                  </a:outerShdw>
                </a:effectLst>
                <a:cs typeface="Calibri" pitchFamily="34" charset="0"/>
              </a:rPr>
              <a:t>Planning</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Research/ Surveillance </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Acquiring Supplies</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Practice/Dry Run</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Probing &amp; Breaches</a:t>
            </a:r>
          </a:p>
          <a:p>
            <a:pPr>
              <a:buFont typeface="Wingdings" pitchFamily="2" charset="2"/>
              <a:buChar char="§"/>
            </a:pPr>
            <a:r>
              <a:rPr lang="en-US" sz="2600" b="1" dirty="0" smtClean="0">
                <a:effectLst>
                  <a:outerShdw blurRad="38100" dist="38100" dir="2700000" algn="tl">
                    <a:srgbClr val="000000">
                      <a:alpha val="43137"/>
                    </a:srgbClr>
                  </a:outerShdw>
                </a:effectLst>
                <a:cs typeface="Calibri" pitchFamily="34" charset="0"/>
              </a:rPr>
              <a:t>Attack</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Strategy and tactics</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No exfiltration strategy</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Maximum carnage</a:t>
            </a:r>
          </a:p>
          <a:p>
            <a:pPr>
              <a:buFont typeface="Wingdings" pitchFamily="2" charset="2"/>
              <a:buChar char="§"/>
            </a:pPr>
            <a:r>
              <a:rPr lang="en-US" sz="2600" b="1" dirty="0" smtClean="0">
                <a:effectLst>
                  <a:outerShdw blurRad="38100" dist="38100" dir="2700000" algn="tl">
                    <a:srgbClr val="000000">
                      <a:alpha val="43137"/>
                    </a:srgbClr>
                  </a:outerShdw>
                </a:effectLst>
                <a:cs typeface="Calibri" pitchFamily="34" charset="0"/>
              </a:rPr>
              <a:t>Post-Attack</a:t>
            </a:r>
          </a:p>
          <a:p>
            <a:pPr lvl="1">
              <a:buFont typeface="Wingdings" pitchFamily="2" charset="2"/>
              <a:buChar char="§"/>
            </a:pPr>
            <a:r>
              <a:rPr lang="en-US" sz="2600" dirty="0" smtClean="0">
                <a:effectLst>
                  <a:outerShdw blurRad="38100" dist="38100" dir="2700000" algn="tl">
                    <a:srgbClr val="000000">
                      <a:alpha val="43137"/>
                    </a:srgbClr>
                  </a:outerShdw>
                </a:effectLst>
                <a:cs typeface="Calibri" pitchFamily="34" charset="0"/>
              </a:rPr>
              <a:t>Suicide</a:t>
            </a:r>
          </a:p>
          <a:p>
            <a:pPr lvl="1">
              <a:buFont typeface="Wingdings" pitchFamily="2" charset="2"/>
              <a:buChar char="§"/>
            </a:pPr>
            <a:r>
              <a:rPr lang="en-US" sz="2600" dirty="0" smtClean="0">
                <a:effectLst>
                  <a:outerShdw blurRad="38100" dist="38100" dir="2700000" algn="tl">
                    <a:srgbClr val="000000">
                      <a:alpha val="43137"/>
                    </a:srgbClr>
                  </a:outerShdw>
                </a:effectLst>
                <a:cs typeface="Calibri" pitchFamily="34" charset="0"/>
              </a:rPr>
              <a:t>Prolonged investigation, publicity, media coverage</a:t>
            </a:r>
          </a:p>
          <a:p>
            <a:pPr lvl="1">
              <a:buFont typeface="Wingdings" pitchFamily="2" charset="2"/>
              <a:buChar char="§"/>
            </a:pPr>
            <a:r>
              <a:rPr lang="en-US" sz="2600" dirty="0" smtClean="0">
                <a:effectLst>
                  <a:outerShdw blurRad="38100" dist="38100" dir="2700000" algn="tl">
                    <a:srgbClr val="000000">
                      <a:alpha val="43137"/>
                    </a:srgbClr>
                  </a:outerShdw>
                </a:effectLst>
                <a:cs typeface="Calibri" pitchFamily="34" charset="0"/>
              </a:rPr>
              <a:t>Ongoing traumatization to individuals, organizations and communities.</a:t>
            </a:r>
          </a:p>
          <a:p>
            <a:endParaRPr lang="en-US" sz="2300" u="sng" dirty="0">
              <a:latin typeface="Calibri" pitchFamily="34" charset="0"/>
              <a:cs typeface="Calibri" pitchFamily="34" charset="0"/>
            </a:endParaRPr>
          </a:p>
        </p:txBody>
      </p:sp>
      <p:sp>
        <p:nvSpPr>
          <p:cNvPr id="6" name="Content Placeholder 5"/>
          <p:cNvSpPr>
            <a:spLocks noGrp="1"/>
          </p:cNvSpPr>
          <p:nvPr>
            <p:ph sz="half" idx="2"/>
          </p:nvPr>
        </p:nvSpPr>
        <p:spPr>
          <a:xfrm>
            <a:off x="6843545" y="390946"/>
            <a:ext cx="4037013" cy="6616501"/>
          </a:xfrm>
        </p:spPr>
        <p:txBody>
          <a:bodyPr>
            <a:normAutofit fontScale="62500" lnSpcReduction="20000"/>
          </a:bodyPr>
          <a:lstStyle/>
          <a:p>
            <a:pPr marL="0" indent="0" algn="ctr">
              <a:buNone/>
            </a:pPr>
            <a:r>
              <a:rPr lang="en-US" sz="3800" u="sng" dirty="0">
                <a:effectLst>
                  <a:outerShdw blurRad="38100" dist="38100" dir="2700000" algn="tl">
                    <a:srgbClr val="000000">
                      <a:alpha val="43137"/>
                    </a:srgbClr>
                  </a:outerShdw>
                </a:effectLst>
                <a:cs typeface="Calibri" pitchFamily="34" charset="0"/>
              </a:rPr>
              <a:t>Target</a:t>
            </a:r>
          </a:p>
          <a:p>
            <a:pPr>
              <a:buFont typeface="Wingdings" pitchFamily="2" charset="2"/>
              <a:buChar char="§"/>
            </a:pPr>
            <a:r>
              <a:rPr lang="en-US" sz="2600" b="1" dirty="0">
                <a:effectLst>
                  <a:outerShdw blurRad="38100" dist="38100" dir="2700000" algn="tl">
                    <a:srgbClr val="000000">
                      <a:alpha val="43137"/>
                    </a:srgbClr>
                  </a:outerShdw>
                </a:effectLst>
                <a:cs typeface="Calibri" pitchFamily="34" charset="0"/>
              </a:rPr>
              <a:t>Mitigation</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Executive Support</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Risk/Vulnerability Assessment</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Development of Policies, Plans and Procedures</a:t>
            </a:r>
          </a:p>
          <a:p>
            <a:pPr>
              <a:buFont typeface="Wingdings" pitchFamily="2" charset="2"/>
              <a:buChar char="§"/>
            </a:pPr>
            <a:r>
              <a:rPr lang="en-US" sz="2600" b="1" dirty="0">
                <a:effectLst>
                  <a:outerShdw blurRad="38100" dist="38100" dir="2700000" algn="tl">
                    <a:srgbClr val="000000">
                      <a:alpha val="43137"/>
                    </a:srgbClr>
                  </a:outerShdw>
                </a:effectLst>
                <a:cs typeface="Calibri" pitchFamily="34" charset="0"/>
              </a:rPr>
              <a:t>Preparedness</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Training: Awareness and Skills</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Threat Assessment/Management Team Development</a:t>
            </a:r>
          </a:p>
          <a:p>
            <a:pPr lvl="1">
              <a:buFont typeface="Wingdings" pitchFamily="2" charset="2"/>
              <a:buChar char="§"/>
            </a:pPr>
            <a:r>
              <a:rPr lang="en-US" sz="2600" dirty="0">
                <a:effectLst>
                  <a:outerShdw blurRad="38100" dist="38100" dir="2700000" algn="tl">
                    <a:srgbClr val="000000">
                      <a:alpha val="43137"/>
                    </a:srgbClr>
                  </a:outerShdw>
                </a:effectLst>
                <a:cs typeface="Calibri" pitchFamily="34" charset="0"/>
              </a:rPr>
              <a:t>Exercises and Drills</a:t>
            </a:r>
          </a:p>
          <a:p>
            <a:pPr>
              <a:buFont typeface="Wingdings" pitchFamily="2" charset="2"/>
              <a:buChar char="§"/>
            </a:pPr>
            <a:r>
              <a:rPr lang="en-US" sz="2600" b="1" dirty="0">
                <a:effectLst>
                  <a:outerShdw blurRad="38100" dist="38100" dir="2700000" algn="tl">
                    <a:srgbClr val="000000">
                      <a:alpha val="43137"/>
                    </a:srgbClr>
                  </a:outerShdw>
                </a:effectLst>
                <a:cs typeface="Calibri" pitchFamily="34" charset="0"/>
              </a:rPr>
              <a:t> Response</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Run&gt;Hide&gt;Fight</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Employee/Family Reunification Center</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Liaison with ICS/Responders</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Crisis Communications/Media Management</a:t>
            </a:r>
          </a:p>
          <a:p>
            <a:pPr lvl="1">
              <a:buFont typeface="Wingdings" pitchFamily="2" charset="2"/>
              <a:buChar char="§"/>
            </a:pPr>
            <a:r>
              <a:rPr lang="en-US" sz="2600" b="1" dirty="0">
                <a:effectLst>
                  <a:outerShdw blurRad="38100" dist="38100" dir="2700000" algn="tl">
                    <a:srgbClr val="000000">
                      <a:alpha val="43137"/>
                    </a:srgbClr>
                  </a:outerShdw>
                </a:effectLst>
                <a:cs typeface="Calibri" pitchFamily="34" charset="0"/>
              </a:rPr>
              <a:t>Recovery</a:t>
            </a:r>
          </a:p>
          <a:p>
            <a:pPr lvl="2">
              <a:buFont typeface="Wingdings" pitchFamily="2" charset="2"/>
              <a:buChar char="§"/>
            </a:pPr>
            <a:r>
              <a:rPr lang="en-US" sz="2600" dirty="0" smtClean="0">
                <a:effectLst>
                  <a:outerShdw blurRad="38100" dist="38100" dir="2700000" algn="tl">
                    <a:srgbClr val="000000">
                      <a:alpha val="43137"/>
                    </a:srgbClr>
                  </a:outerShdw>
                </a:effectLst>
                <a:cs typeface="Calibri" pitchFamily="34" charset="0"/>
              </a:rPr>
              <a:t>Business </a:t>
            </a:r>
            <a:r>
              <a:rPr lang="en-US" sz="2600" dirty="0">
                <a:effectLst>
                  <a:outerShdw blurRad="38100" dist="38100" dir="2700000" algn="tl">
                    <a:srgbClr val="000000">
                      <a:alpha val="43137"/>
                    </a:srgbClr>
                  </a:outerShdw>
                </a:effectLst>
                <a:cs typeface="Calibri" pitchFamily="34" charset="0"/>
              </a:rPr>
              <a:t>Continuity</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Alternate locations</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Crime scene clean up</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Investigation</a:t>
            </a:r>
          </a:p>
          <a:p>
            <a:pPr lvl="2">
              <a:buFont typeface="Wingdings" pitchFamily="2" charset="2"/>
              <a:buChar char="§"/>
            </a:pPr>
            <a:r>
              <a:rPr lang="en-US" sz="2600" dirty="0">
                <a:effectLst>
                  <a:outerShdw blurRad="38100" dist="38100" dir="2700000" algn="tl">
                    <a:srgbClr val="000000">
                      <a:alpha val="43137"/>
                    </a:srgbClr>
                  </a:outerShdw>
                </a:effectLst>
                <a:cs typeface="Calibri" pitchFamily="34" charset="0"/>
              </a:rPr>
              <a:t>Trauma Management</a:t>
            </a:r>
          </a:p>
          <a:p>
            <a:pPr lvl="1">
              <a:buFont typeface="Wingdings" pitchFamily="2" charset="2"/>
              <a:buChar char="§"/>
            </a:pPr>
            <a:endParaRPr lang="en-US" sz="2600" b="1" dirty="0">
              <a:latin typeface="Calibri" pitchFamily="34" charset="0"/>
              <a:cs typeface="Calibri" pitchFamily="34" charset="0"/>
            </a:endParaRPr>
          </a:p>
          <a:p>
            <a:pPr marL="0" indent="0">
              <a:buNone/>
            </a:pPr>
            <a:endParaRPr lang="en-US" sz="2600" b="1" dirty="0">
              <a:latin typeface="Calibri" pitchFamily="34" charset="0"/>
              <a:cs typeface="Calibri" pitchFamily="34" charset="0"/>
            </a:endParaRPr>
          </a:p>
          <a:p>
            <a:pPr marL="0" indent="0" algn="ctr">
              <a:buNone/>
            </a:pPr>
            <a:endParaRPr lang="en-US" u="sng" dirty="0">
              <a:latin typeface="Calibri" pitchFamily="34" charset="0"/>
              <a:cs typeface="Calibri" pitchFamily="34" charset="0"/>
            </a:endParaRPr>
          </a:p>
        </p:txBody>
      </p:sp>
      <p:sp>
        <p:nvSpPr>
          <p:cNvPr id="2" name="TextBox 1"/>
          <p:cNvSpPr txBox="1"/>
          <p:nvPr/>
        </p:nvSpPr>
        <p:spPr>
          <a:xfrm rot="16200000">
            <a:off x="-1500036" y="2950079"/>
            <a:ext cx="4969254"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Calibri" pitchFamily="34" charset="0"/>
                <a:cs typeface="Calibri" pitchFamily="34" charset="0"/>
              </a:rPr>
              <a:t>Incident Lifecycle</a:t>
            </a:r>
          </a:p>
        </p:txBody>
      </p:sp>
      <p:sp>
        <p:nvSpPr>
          <p:cNvPr id="7"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57</a:t>
            </a:fld>
            <a:endParaRPr lang="en-US" sz="1200" dirty="0">
              <a:latin typeface="Times New Roman" pitchFamily="18" charset="0"/>
            </a:endParaRPr>
          </a:p>
        </p:txBody>
      </p:sp>
      <p:sp>
        <p:nvSpPr>
          <p:cNvPr id="8" name="TextBox 7"/>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851045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62" y="424496"/>
            <a:ext cx="8150331" cy="1600200"/>
          </a:xfrm>
        </p:spPr>
        <p:txBody>
          <a:bodyPr>
            <a:normAutofit/>
          </a:bodyPr>
          <a:lstStyle/>
          <a:p>
            <a:r>
              <a:rPr lang="en-US" sz="4000" dirty="0" smtClean="0">
                <a:cs typeface="Calibri" pitchFamily="34" charset="0"/>
              </a:rPr>
              <a:t>Mitigation</a:t>
            </a:r>
            <a:endParaRPr lang="en-US" sz="4000" dirty="0">
              <a:cs typeface="Calibri" pitchFamily="34" charset="0"/>
            </a:endParaRPr>
          </a:p>
        </p:txBody>
      </p:sp>
      <p:pic>
        <p:nvPicPr>
          <p:cNvPr id="1026" name="Picture 2" descr="http://www.muhsd.k12.ca.us/cms/lib5/CA01001051/Centricity/Domain/14/REM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14" y="2275201"/>
            <a:ext cx="3629104" cy="3595634"/>
          </a:xfrm>
          <a:prstGeom prst="rect">
            <a:avLst/>
          </a:prstGeom>
          <a:noFill/>
          <a:ln w="25400">
            <a:solidFill>
              <a:schemeClr val="accent6"/>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5949" y="2380247"/>
            <a:ext cx="2962792" cy="3385542"/>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Preparedness</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Training</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Team Development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Exercises/Drills</a:t>
            </a:r>
          </a:p>
          <a:p>
            <a:pPr marL="742950" lvl="1" indent="-285750">
              <a:buClr>
                <a:schemeClr val="accent1"/>
              </a:buClr>
              <a:buFont typeface="Wingdings" pitchFamily="2" charset="2"/>
              <a:buChar char="§"/>
            </a:pPr>
            <a:endParaRPr lang="en-US" dirty="0">
              <a:effectLst>
                <a:outerShdw blurRad="38100" dist="38100" dir="2700000" algn="tl">
                  <a:srgbClr val="000000">
                    <a:alpha val="43137"/>
                  </a:srgbClr>
                </a:outerShdw>
              </a:effectLst>
              <a:latin typeface="Calibri" pitchFamily="34" charset="0"/>
              <a:cs typeface="Calibri" pitchFamily="34" charset="0"/>
            </a:endParaRPr>
          </a:p>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Response</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Assessment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Notification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Emergency Actions</a:t>
            </a: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6" name="TextBox 5"/>
          <p:cNvSpPr txBox="1"/>
          <p:nvPr/>
        </p:nvSpPr>
        <p:spPr>
          <a:xfrm>
            <a:off x="793006" y="2215731"/>
            <a:ext cx="3095401" cy="4216539"/>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cs typeface="Calibri" pitchFamily="34" charset="0"/>
              </a:rPr>
              <a:t>Mitigation</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Executive Buy-In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Policies, Plans, Procedures</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Risk Assessment</a:t>
            </a:r>
          </a:p>
          <a:p>
            <a:pPr lvl="1">
              <a:buClr>
                <a:schemeClr val="accent1"/>
              </a:buClr>
            </a:pPr>
            <a:endParaRPr lang="en-US" dirty="0">
              <a:effectLst>
                <a:outerShdw blurRad="38100" dist="38100" dir="2700000" algn="tl">
                  <a:srgbClr val="000000">
                    <a:alpha val="43137"/>
                  </a:srgbClr>
                </a:outerShdw>
              </a:effectLst>
              <a:cs typeface="Calibri" pitchFamily="34" charset="0"/>
            </a:endParaRPr>
          </a:p>
          <a:p>
            <a:pPr marL="285750" indent="-285750">
              <a:buClr>
                <a:srgbClr val="00B0F0"/>
              </a:buClr>
              <a:buFont typeface="Wingdings" panose="05000000000000000000" pitchFamily="2" charset="2"/>
              <a:buChar char="§"/>
            </a:pPr>
            <a:r>
              <a:rPr lang="en-US" u="sng" dirty="0" smtClean="0">
                <a:effectLst>
                  <a:outerShdw blurRad="38100" dist="38100" dir="2700000" algn="tl">
                    <a:srgbClr val="000000">
                      <a:alpha val="43137"/>
                    </a:srgbClr>
                  </a:outerShdw>
                </a:effectLst>
                <a:cs typeface="Calibri" pitchFamily="34" charset="0"/>
              </a:rPr>
              <a:t>Recovery</a:t>
            </a:r>
            <a:endParaRPr lang="en-US" u="sng" dirty="0">
              <a:effectLst>
                <a:outerShdw blurRad="38100" dist="38100" dir="2700000" algn="tl">
                  <a:srgbClr val="000000">
                    <a:alpha val="43137"/>
                  </a:srgbClr>
                </a:outerShdw>
              </a:effectLst>
              <a:cs typeface="Calibri" pitchFamily="34" charset="0"/>
            </a:endParaRP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Psych First Aid/Trauma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Investigation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Business Continuity</a:t>
            </a:r>
          </a:p>
          <a:p>
            <a:pPr marL="742950" lvl="1" indent="-285750">
              <a:buClr>
                <a:schemeClr val="accent1"/>
              </a:buClr>
              <a:buFont typeface="Wingdings" pitchFamily="2" charset="2"/>
              <a:buChar char="§"/>
            </a:pPr>
            <a:endParaRPr lang="en-US" dirty="0">
              <a:latin typeface="Calibri" pitchFamily="34" charset="0"/>
              <a:cs typeface="Calibri" pitchFamily="34" charset="0"/>
            </a:endParaRP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10" name="Slide Number Placeholder 3"/>
          <p:cNvSpPr txBox="1">
            <a:spLocks noGrp="1"/>
          </p:cNvSpPr>
          <p:nvPr/>
        </p:nvSpPr>
        <p:spPr bwMode="auto">
          <a:xfrm>
            <a:off x="11277600" y="6478073"/>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58</a:t>
            </a:fld>
            <a:endParaRPr lang="en-US" sz="1200" dirty="0">
              <a:latin typeface="Times New Roman" pitchFamily="18" charset="0"/>
            </a:endParaRPr>
          </a:p>
        </p:txBody>
      </p:sp>
      <p:sp>
        <p:nvSpPr>
          <p:cNvPr id="7" name="Rounded Rectangle 6"/>
          <p:cNvSpPr/>
          <p:nvPr/>
        </p:nvSpPr>
        <p:spPr>
          <a:xfrm>
            <a:off x="793006" y="2215731"/>
            <a:ext cx="2737059" cy="1610311"/>
          </a:xfrm>
          <a:prstGeom prst="roundRect">
            <a:avLst/>
          </a:prstGeom>
          <a:solidFill>
            <a:schemeClr val="accent1">
              <a:alpha val="2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9829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80" y="505326"/>
            <a:ext cx="3962400" cy="1600200"/>
          </a:xfrm>
        </p:spPr>
        <p:txBody>
          <a:bodyPr>
            <a:normAutofit/>
          </a:bodyPr>
          <a:lstStyle/>
          <a:p>
            <a:r>
              <a:rPr lang="en-US" sz="4000" dirty="0">
                <a:cs typeface="Calibri" pitchFamily="34" charset="0"/>
              </a:rPr>
              <a:t>Mitigation</a:t>
            </a:r>
          </a:p>
        </p:txBody>
      </p:sp>
      <p:sp>
        <p:nvSpPr>
          <p:cNvPr id="3" name="Content Placeholder 2"/>
          <p:cNvSpPr>
            <a:spLocks noGrp="1"/>
          </p:cNvSpPr>
          <p:nvPr>
            <p:ph idx="1"/>
          </p:nvPr>
        </p:nvSpPr>
        <p:spPr>
          <a:xfrm>
            <a:off x="1371601" y="3071980"/>
            <a:ext cx="8258960" cy="2955841"/>
          </a:xfrm>
        </p:spPr>
        <p:txBody>
          <a:bodyPr/>
          <a:lstStyle/>
          <a:p>
            <a:pPr>
              <a:buClr>
                <a:srgbClr val="0070C0"/>
              </a:buClr>
              <a:buFont typeface="Wingdings" pitchFamily="2" charset="2"/>
              <a:buChar char="§"/>
            </a:pPr>
            <a:r>
              <a:rPr lang="en-US" u="sng" dirty="0" smtClean="0">
                <a:effectLst>
                  <a:outerShdw blurRad="38100" dist="38100" dir="2700000" algn="tl">
                    <a:srgbClr val="000000">
                      <a:alpha val="43137"/>
                    </a:srgbClr>
                  </a:outerShdw>
                </a:effectLst>
                <a:cs typeface="Calibri" pitchFamily="34" charset="0"/>
              </a:rPr>
              <a:t>Definition</a:t>
            </a:r>
            <a:r>
              <a:rPr lang="en-US" dirty="0" smtClean="0">
                <a:effectLst>
                  <a:outerShdw blurRad="38100" dist="38100" dir="2700000" algn="tl">
                    <a:srgbClr val="000000">
                      <a:alpha val="43137"/>
                    </a:srgbClr>
                  </a:outerShdw>
                </a:effectLst>
                <a:cs typeface="Calibri" pitchFamily="34" charset="0"/>
              </a:rPr>
              <a:t>: The elimination or reduction of the frequency, magnitude, or severity of exposure to risks, or minimization of the potential impact of a threat or warning.</a:t>
            </a:r>
          </a:p>
          <a:p>
            <a:pPr>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Leaders and decision-makers should be aware of the scope and magnitude of the problem, relevant regulations and standards, and the potential impact on operations and brand.</a:t>
            </a:r>
            <a:endParaRPr lang="en-US" dirty="0">
              <a:effectLst>
                <a:outerShdw blurRad="38100" dist="38100" dir="2700000" algn="tl">
                  <a:srgbClr val="000000">
                    <a:alpha val="43137"/>
                  </a:srgbClr>
                </a:outerShdw>
              </a:effectLst>
              <a:cs typeface="Calibri" pitchFamily="34" charset="0"/>
            </a:endParaRPr>
          </a:p>
        </p:txBody>
      </p:sp>
      <p:pic>
        <p:nvPicPr>
          <p:cNvPr id="2052" name="Picture 4" descr="http://www.thestaffingstream.com/wp-content/uploads/2012/12/executives-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21" y="272715"/>
            <a:ext cx="3506691" cy="232610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59</a:t>
            </a:fld>
            <a:endParaRPr lang="en-US" sz="1200" dirty="0">
              <a:latin typeface="Times New Roman" pitchFamily="18" charset="0"/>
            </a:endParaRPr>
          </a:p>
        </p:txBody>
      </p:sp>
    </p:spTree>
    <p:extLst>
      <p:ext uri="{BB962C8B-B14F-4D97-AF65-F5344CB8AC3E}">
        <p14:creationId xmlns:p14="http://schemas.microsoft.com/office/powerpoint/2010/main" val="145467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 </a:t>
            </a:r>
            <a:endParaRPr lang="en-US" dirty="0"/>
          </a:p>
        </p:txBody>
      </p:sp>
      <p:sp>
        <p:nvSpPr>
          <p:cNvPr id="3" name="Content Placeholder 2"/>
          <p:cNvSpPr>
            <a:spLocks noGrp="1"/>
          </p:cNvSpPr>
          <p:nvPr>
            <p:ph idx="1"/>
          </p:nvPr>
        </p:nvSpPr>
        <p:spPr>
          <a:xfrm>
            <a:off x="691020" y="2618227"/>
            <a:ext cx="9613861" cy="4083362"/>
          </a:xfrm>
        </p:spPr>
        <p:txBody>
          <a:bodyPr/>
          <a:lstStyle/>
          <a:p>
            <a:pPr marL="514350" indent="-514350">
              <a:buFont typeface="+mj-lt"/>
              <a:buAutoNum type="romanUcPeriod"/>
            </a:pPr>
            <a:r>
              <a:rPr lang="en-US" u="sng" dirty="0" smtClean="0">
                <a:effectLst>
                  <a:outerShdw blurRad="38100" dist="38100" dir="2700000" algn="tl">
                    <a:srgbClr val="000000">
                      <a:alpha val="43137"/>
                    </a:srgbClr>
                  </a:outerShdw>
                </a:effectLst>
              </a:rPr>
              <a:t>Mass Shooting Incidents</a:t>
            </a:r>
            <a:r>
              <a:rPr lang="en-US" dirty="0" smtClean="0">
                <a:effectLst>
                  <a:outerShdw blurRad="38100" dist="38100" dir="2700000" algn="tl">
                    <a:srgbClr val="000000">
                      <a:alpha val="43137"/>
                    </a:srgbClr>
                  </a:outerShdw>
                </a:effectLst>
              </a:rPr>
              <a:t>: Types, scope and prevalence</a:t>
            </a:r>
          </a:p>
          <a:p>
            <a:pPr marL="514350" indent="-514350">
              <a:buFont typeface="+mj-lt"/>
              <a:buAutoNum type="romanUcPeriod"/>
            </a:pPr>
            <a:r>
              <a:rPr lang="en-US" u="sng" dirty="0" smtClean="0">
                <a:effectLst>
                  <a:outerShdw blurRad="38100" dist="38100" dir="2700000" algn="tl">
                    <a:srgbClr val="000000">
                      <a:alpha val="43137"/>
                    </a:srgbClr>
                  </a:outerShdw>
                </a:effectLst>
              </a:rPr>
              <a:t>Incident Characteristics and Dynamics</a:t>
            </a:r>
          </a:p>
          <a:p>
            <a:pPr marL="514350" indent="-514350">
              <a:buFont typeface="+mj-lt"/>
              <a:buAutoNum type="romanUcPeriod"/>
            </a:pPr>
            <a:r>
              <a:rPr lang="en-US" u="sng" dirty="0" err="1" smtClean="0">
                <a:effectLst>
                  <a:outerShdw blurRad="38100" dist="38100" dir="2700000" algn="tl">
                    <a:srgbClr val="000000">
                      <a:alpha val="43137"/>
                    </a:srgbClr>
                  </a:outerShdw>
                </a:effectLst>
              </a:rPr>
              <a:t>Pyschosocial</a:t>
            </a:r>
            <a:r>
              <a:rPr lang="en-US" u="sng" dirty="0" smtClean="0">
                <a:effectLst>
                  <a:outerShdw blurRad="38100" dist="38100" dir="2700000" algn="tl">
                    <a:srgbClr val="000000">
                      <a:alpha val="43137"/>
                    </a:srgbClr>
                  </a:outerShdw>
                </a:effectLst>
              </a:rPr>
              <a:t> Impact of Mass Violence</a:t>
            </a:r>
          </a:p>
          <a:p>
            <a:pPr marL="514350" indent="-514350">
              <a:buFont typeface="+mj-lt"/>
              <a:buAutoNum type="romanUcPeriod"/>
            </a:pPr>
            <a:r>
              <a:rPr lang="en-US" u="sng" dirty="0" smtClean="0">
                <a:effectLst>
                  <a:outerShdw blurRad="38100" dist="38100" dir="2700000" algn="tl">
                    <a:srgbClr val="000000">
                      <a:alpha val="43137"/>
                    </a:srgbClr>
                  </a:outerShdw>
                </a:effectLst>
              </a:rPr>
              <a:t>Approaches to Behavioral Health Support</a:t>
            </a:r>
          </a:p>
          <a:p>
            <a:pPr marL="514350" indent="-514350">
              <a:buFont typeface="+mj-lt"/>
              <a:buAutoNum type="romanUcPeriod"/>
            </a:pPr>
            <a:r>
              <a:rPr lang="en-US" u="sng" dirty="0" smtClean="0">
                <a:effectLst>
                  <a:outerShdw blurRad="38100" dist="38100" dir="2700000" algn="tl">
                    <a:srgbClr val="000000">
                      <a:alpha val="43137"/>
                    </a:srgbClr>
                  </a:outerShdw>
                </a:effectLst>
              </a:rPr>
              <a:t>Psychological First Aid</a:t>
            </a:r>
            <a:r>
              <a:rPr lang="en-US" dirty="0" smtClean="0">
                <a:effectLst>
                  <a:outerShdw blurRad="38100" dist="38100" dir="2700000" algn="tl">
                    <a:srgbClr val="000000">
                      <a:alpha val="43137"/>
                    </a:srgbClr>
                  </a:outerShdw>
                </a:effectLst>
              </a:rPr>
              <a:t>: Do’s &amp; Don’ts</a:t>
            </a:r>
          </a:p>
          <a:p>
            <a:pPr marL="514350" indent="-514350">
              <a:buFont typeface="+mj-lt"/>
              <a:buAutoNum type="romanUcPeriod"/>
            </a:pPr>
            <a:r>
              <a:rPr lang="en-US" u="sng" dirty="0" smtClean="0">
                <a:effectLst>
                  <a:outerShdw blurRad="38100" dist="38100" dir="2700000" algn="tl">
                    <a:srgbClr val="000000">
                      <a:alpha val="43137"/>
                    </a:srgbClr>
                  </a:outerShdw>
                </a:effectLst>
              </a:rPr>
              <a:t>Responder Safety</a:t>
            </a:r>
            <a:r>
              <a:rPr lang="en-US" dirty="0" smtClean="0">
                <a:effectLst>
                  <a:outerShdw blurRad="38100" dist="38100" dir="2700000" algn="tl">
                    <a:srgbClr val="000000">
                      <a:alpha val="43137"/>
                    </a:srgbClr>
                  </a:outerShdw>
                </a:effectLst>
              </a:rPr>
              <a:t>: Psychological and Physical</a:t>
            </a:r>
          </a:p>
          <a:p>
            <a:pPr marL="514350" indent="-514350">
              <a:buFont typeface="+mj-lt"/>
              <a:buAutoNum type="romanUcPeriod"/>
            </a:pPr>
            <a:r>
              <a:rPr lang="en-US" u="sng" dirty="0" smtClean="0">
                <a:effectLst>
                  <a:outerShdw blurRad="38100" dist="38100" dir="2700000" algn="tl">
                    <a:srgbClr val="000000">
                      <a:alpha val="43137"/>
                    </a:srgbClr>
                  </a:outerShdw>
                </a:effectLst>
              </a:rPr>
              <a:t>Table Top Exercise  </a:t>
            </a:r>
            <a:endParaRPr lang="en-US" u="sng" dirty="0">
              <a:effectLst>
                <a:outerShdw blurRad="38100" dist="38100" dir="2700000" algn="tl">
                  <a:srgbClr val="000000">
                    <a:alpha val="43137"/>
                  </a:srgbClr>
                </a:outerShdw>
              </a:effectLst>
            </a:endParaRPr>
          </a:p>
        </p:txBody>
      </p:sp>
      <p:sp>
        <p:nvSpPr>
          <p:cNvPr id="4"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6</a:t>
            </a:fld>
            <a:endParaRPr lang="en-US" sz="1200" dirty="0">
              <a:latin typeface="Times New Roman" pitchFamily="18" charset="0"/>
            </a:endParaRPr>
          </a:p>
        </p:txBody>
      </p:sp>
    </p:spTree>
    <p:extLst>
      <p:ext uri="{BB962C8B-B14F-4D97-AF65-F5344CB8AC3E}">
        <p14:creationId xmlns:p14="http://schemas.microsoft.com/office/powerpoint/2010/main" val="33796288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03446" y="950495"/>
            <a:ext cx="7693806"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4000" dirty="0">
                <a:cs typeface="Calibri" pitchFamily="34" charset="0"/>
              </a:rPr>
              <a:t>The </a:t>
            </a:r>
            <a:r>
              <a:rPr lang="en-US" sz="4000" dirty="0" smtClean="0">
                <a:cs typeface="Calibri" pitchFamily="34" charset="0"/>
              </a:rPr>
              <a:t>Cost of </a:t>
            </a:r>
            <a:r>
              <a:rPr lang="en-US" sz="4000" dirty="0">
                <a:cs typeface="Calibri" pitchFamily="34" charset="0"/>
              </a:rPr>
              <a:t>Workplace Violence</a:t>
            </a:r>
          </a:p>
        </p:txBody>
      </p:sp>
      <p:sp>
        <p:nvSpPr>
          <p:cNvPr id="16389" name="TextBox 5"/>
          <p:cNvSpPr txBox="1">
            <a:spLocks noChangeArrowheads="1"/>
          </p:cNvSpPr>
          <p:nvPr/>
        </p:nvSpPr>
        <p:spPr bwMode="auto">
          <a:xfrm>
            <a:off x="2382253" y="5911828"/>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400" dirty="0">
                <a:effectLst>
                  <a:outerShdw blurRad="38100" dist="38100" dir="2700000" algn="tl">
                    <a:srgbClr val="000000">
                      <a:alpha val="43137"/>
                    </a:srgbClr>
                  </a:outerShdw>
                </a:effectLst>
                <a:latin typeface="Century Gothic" pitchFamily="34" charset="0"/>
              </a:rPr>
              <a:t>Nixon, W. Barry, The Financial Impact of Workplace Violence, National Institute for Prevention of Workplace Violence, Inc., ISBN 0-9749403-4-8.</a:t>
            </a:r>
          </a:p>
        </p:txBody>
      </p:sp>
      <p:sp>
        <p:nvSpPr>
          <p:cNvPr id="7" name="Rectangle 6"/>
          <p:cNvSpPr/>
          <p:nvPr/>
        </p:nvSpPr>
        <p:spPr>
          <a:xfrm>
            <a:off x="1329880" y="2173974"/>
            <a:ext cx="7315201" cy="3662541"/>
          </a:xfrm>
          <a:prstGeom prst="rect">
            <a:avLst/>
          </a:prstGeom>
        </p:spPr>
        <p:txBody>
          <a:bodyPr wrap="square">
            <a:spAutoFit/>
          </a:bodyPr>
          <a:lstStyle/>
          <a:p>
            <a:pPr>
              <a:defRPr/>
            </a:pP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The cost of reacting after a serious incident has occurred is </a:t>
            </a:r>
            <a:r>
              <a:rPr lang="en-US" sz="2400" u="sng"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100 times more costly </a:t>
            </a: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than taking preventative actions.</a:t>
            </a:r>
          </a:p>
          <a:p>
            <a:pPr>
              <a:defRPr/>
            </a:pPr>
            <a:endParaRPr lang="en-US" sz="8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endParaRPr>
          </a:p>
          <a:p>
            <a:pPr>
              <a:defRPr/>
            </a:pP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Also consider the impact on:</a:t>
            </a:r>
          </a:p>
          <a:p>
            <a:pPr marL="171450" indent="-171450">
              <a:buClr>
                <a:schemeClr val="accent1"/>
              </a:buClr>
              <a:buFont typeface="Wingdings" pitchFamily="2" charset="2"/>
              <a:buChar char="§"/>
              <a:defRPr/>
            </a:pPr>
            <a:endParaRPr lang="en-US" sz="8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endParaRPr>
          </a:p>
          <a:p>
            <a:pPr marL="457200" indent="-457200">
              <a:buClr>
                <a:srgbClr val="0070C0"/>
              </a:buClr>
              <a:buFont typeface="Wingdings" pitchFamily="2" charset="2"/>
              <a:buChar char="§"/>
              <a:defRPr/>
            </a:pP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Morale/Performance</a:t>
            </a:r>
          </a:p>
          <a:p>
            <a:pPr marL="457200" indent="-457200">
              <a:buClr>
                <a:srgbClr val="0070C0"/>
              </a:buClr>
              <a:buFont typeface="Wingdings" pitchFamily="2" charset="2"/>
              <a:buChar char="§"/>
              <a:defRPr/>
            </a:pP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Business Continuity</a:t>
            </a:r>
          </a:p>
          <a:p>
            <a:pPr marL="457200" indent="-457200">
              <a:buClr>
                <a:srgbClr val="0070C0"/>
              </a:buClr>
              <a:buFont typeface="Wingdings" pitchFamily="2" charset="2"/>
              <a:buChar char="§"/>
              <a:defRPr/>
            </a:pP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Recruitment/Retention</a:t>
            </a:r>
          </a:p>
          <a:p>
            <a:pPr marL="457200" indent="-457200">
              <a:buClr>
                <a:srgbClr val="0070C0"/>
              </a:buClr>
              <a:buFont typeface="Wingdings" pitchFamily="2" charset="2"/>
              <a:buChar char="§"/>
              <a:defRPr/>
            </a:pPr>
            <a:r>
              <a:rPr lang="en-US" sz="2400" dirty="0">
                <a:solidFill>
                  <a:schemeClr val="tx2"/>
                </a:solidFill>
                <a:effectLst>
                  <a:outerShdw blurRad="38100" dist="38100" dir="2700000" algn="tl">
                    <a:srgbClr val="000000">
                      <a:alpha val="43137"/>
                    </a:srgbClr>
                  </a:outerShdw>
                </a:effectLst>
                <a:ea typeface="ヒラギノ角ゴ Pro W3" pitchFamily="-76" charset="-128"/>
                <a:cs typeface="Calibri" pitchFamily="34" charset="0"/>
              </a:rPr>
              <a:t>Brand/Image </a:t>
            </a:r>
          </a:p>
          <a:p>
            <a:pPr>
              <a:defRPr/>
            </a:pPr>
            <a:endParaRPr lang="en-US" sz="2400" dirty="0">
              <a:latin typeface="Calibri" pitchFamily="34" charset="0"/>
              <a:ea typeface="ヒラギノ角ゴ Pro W3" pitchFamily="-76" charset="-128"/>
              <a:cs typeface="Calibri" pitchFamily="34" charset="0"/>
            </a:endParaRPr>
          </a:p>
        </p:txBody>
      </p:sp>
      <p:sp>
        <p:nvSpPr>
          <p:cNvPr id="9" name="Slide Number Placeholder 3"/>
          <p:cNvSpPr txBox="1">
            <a:spLocks noGrp="1"/>
          </p:cNvSpPr>
          <p:nvPr/>
        </p:nvSpPr>
        <p:spPr bwMode="auto">
          <a:xfrm>
            <a:off x="11353800" y="6433849"/>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60</a:t>
            </a:fld>
            <a:endParaRPr lang="en-US" sz="1200">
              <a:latin typeface="Times New Roman" pitchFamily="18" charset="0"/>
            </a:endParaRPr>
          </a:p>
        </p:txBody>
      </p:sp>
      <p:pic>
        <p:nvPicPr>
          <p:cNvPr id="2050" name="Picture 2" descr="http://themaltzgroup.com/wp-content/uploads/2010/05/ris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459" y="3224464"/>
            <a:ext cx="2608386" cy="2430378"/>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86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52663" y="970547"/>
            <a:ext cx="554655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sz="4000" dirty="0">
                <a:cs typeface="Calibri" pitchFamily="34" charset="0"/>
              </a:rPr>
              <a:t>HR &amp; Legal Concerns</a:t>
            </a:r>
          </a:p>
        </p:txBody>
      </p:sp>
      <p:sp>
        <p:nvSpPr>
          <p:cNvPr id="48131" name="Content Placeholder 2"/>
          <p:cNvSpPr>
            <a:spLocks noGrp="1"/>
          </p:cNvSpPr>
          <p:nvPr>
            <p:ph idx="1"/>
          </p:nvPr>
        </p:nvSpPr>
        <p:spPr>
          <a:xfrm>
            <a:off x="484981" y="2301876"/>
            <a:ext cx="7945438" cy="4191000"/>
          </a:xfrm>
        </p:spPr>
        <p:txBody>
          <a:bodyPr>
            <a:normAutofit/>
          </a:bodyPr>
          <a:lstStyle/>
          <a:p>
            <a:pPr>
              <a:buClr>
                <a:srgbClr val="0070C0"/>
              </a:buClr>
              <a:buFont typeface="Wingdings" pitchFamily="2" charset="2"/>
              <a:buChar char="§"/>
            </a:pPr>
            <a:r>
              <a:rPr lang="en-US" sz="2800" dirty="0">
                <a:solidFill>
                  <a:schemeClr val="tx1">
                    <a:lumMod val="75000"/>
                    <a:lumOff val="25000"/>
                  </a:schemeClr>
                </a:solidFill>
                <a:cs typeface="Calibri" pitchFamily="34" charset="0"/>
              </a:rPr>
              <a:t>OSHA’s General Duty Clause</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Negligent Hiring</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Negligent Supervisor</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Negligent Retention</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ADA and EEOC Issues</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Workers Compensation </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Wrongful Death Suits</a:t>
            </a:r>
          </a:p>
          <a:p>
            <a:pPr>
              <a:buClr>
                <a:srgbClr val="0070C0"/>
              </a:buClr>
              <a:buFont typeface="Wingdings" pitchFamily="2" charset="2"/>
              <a:buChar char="§"/>
            </a:pPr>
            <a:r>
              <a:rPr lang="en-US" sz="2800" dirty="0">
                <a:solidFill>
                  <a:schemeClr val="tx1">
                    <a:lumMod val="75000"/>
                    <a:lumOff val="25000"/>
                  </a:schemeClr>
                </a:solidFill>
                <a:cs typeface="Calibri" pitchFamily="34" charset="0"/>
              </a:rPr>
              <a:t>Others</a:t>
            </a:r>
          </a:p>
        </p:txBody>
      </p:sp>
      <p:sp>
        <p:nvSpPr>
          <p:cNvPr id="48134" name="AutoShape 2" descr="http://www.safetynewsalert.com/wp-content/uploads/2008/10/who-got-fined.jpg"/>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8135" name="Picture 4" descr="http://www.safetynewsalert.com/wp-content/uploads/2008/10/who-got-fi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569" y="2883569"/>
            <a:ext cx="3887536" cy="291565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D0FD0098-B3D0-4FDA-B91A-F60AA522FA14}" type="slidenum">
              <a:rPr lang="en-US" sz="1200"/>
              <a:pPr lvl="1" algn="ctr"/>
              <a:t>61</a:t>
            </a:fld>
            <a:endParaRPr lang="en-US" sz="1200">
              <a:latin typeface="Times New Roman" pitchFamily="18" charset="0"/>
            </a:endParaRPr>
          </a:p>
        </p:txBody>
      </p:sp>
    </p:spTree>
    <p:extLst>
      <p:ext uri="{BB962C8B-B14F-4D97-AF65-F5344CB8AC3E}">
        <p14:creationId xmlns:p14="http://schemas.microsoft.com/office/powerpoint/2010/main" val="30443545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78927" y="717884"/>
            <a:ext cx="539273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rtlCol="0" anchor="t" anchorCtr="0" compatLnSpc="1">
            <a:prstTxWarp prst="textNoShape">
              <a:avLst/>
            </a:prstTxWarp>
            <a:noAutofit/>
          </a:bodyPr>
          <a:lstStyle/>
          <a:p>
            <a:pPr eaLnBrk="1" hangingPunct="1"/>
            <a:r>
              <a:rPr lang="en-US" sz="4000" dirty="0">
                <a:cs typeface="Calibri" pitchFamily="34" charset="0"/>
              </a:rPr>
              <a:t>Occupational Safety                and Health Act</a:t>
            </a:r>
          </a:p>
        </p:txBody>
      </p:sp>
      <p:sp>
        <p:nvSpPr>
          <p:cNvPr id="14339" name="Rectangle 3"/>
          <p:cNvSpPr>
            <a:spLocks noChangeArrowheads="1"/>
          </p:cNvSpPr>
          <p:nvPr/>
        </p:nvSpPr>
        <p:spPr bwMode="auto">
          <a:xfrm>
            <a:off x="685799" y="2233932"/>
            <a:ext cx="6087978" cy="267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spcBef>
                <a:spcPct val="50000"/>
              </a:spcBef>
            </a:pPr>
            <a:r>
              <a:rPr lang="en-US" sz="2400" dirty="0">
                <a:effectLst>
                  <a:outerShdw blurRad="38100" dist="38100" dir="2700000" algn="tl">
                    <a:srgbClr val="000000">
                      <a:alpha val="43137"/>
                    </a:srgbClr>
                  </a:outerShdw>
                </a:effectLst>
                <a:cs typeface="Calibri" pitchFamily="34" charset="0"/>
              </a:rPr>
              <a:t>The OSH Act of 1970 mandates that, in addition to compliance with hazard-specific standards, all employers have a </a:t>
            </a:r>
            <a:r>
              <a:rPr lang="en-US" sz="2400" i="1" dirty="0">
                <a:effectLst>
                  <a:outerShdw blurRad="38100" dist="38100" dir="2700000" algn="tl">
                    <a:srgbClr val="000000">
                      <a:alpha val="43137"/>
                    </a:srgbClr>
                  </a:outerShdw>
                </a:effectLst>
                <a:cs typeface="Calibri" pitchFamily="34" charset="0"/>
              </a:rPr>
              <a:t>“general duty” </a:t>
            </a:r>
            <a:r>
              <a:rPr lang="en-US" sz="2400" dirty="0">
                <a:effectLst>
                  <a:outerShdw blurRad="38100" dist="38100" dir="2700000" algn="tl">
                    <a:srgbClr val="000000">
                      <a:alpha val="43137"/>
                    </a:srgbClr>
                  </a:outerShdw>
                </a:effectLst>
                <a:cs typeface="Calibri" pitchFamily="34" charset="0"/>
              </a:rPr>
              <a:t>to provide their employees with a workplace free from recognized hazards likely to cause death or serious physical harm. </a:t>
            </a:r>
          </a:p>
        </p:txBody>
      </p:sp>
      <p:sp>
        <p:nvSpPr>
          <p:cNvPr id="14340" name="Slide Number Placeholder 3"/>
          <p:cNvSpPr txBox="1">
            <a:spLocks noGrp="1"/>
          </p:cNvSpPr>
          <p:nvPr/>
        </p:nvSpPr>
        <p:spPr bwMode="auto">
          <a:xfrm>
            <a:off x="11353800" y="6485607"/>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62</a:t>
            </a:fld>
            <a:endParaRPr lang="en-US" sz="1200">
              <a:latin typeface="Times New Roman" pitchFamily="18" charset="0"/>
            </a:endParaRPr>
          </a:p>
        </p:txBody>
      </p:sp>
      <p:pic>
        <p:nvPicPr>
          <p:cNvPr id="14341" name="Picture 4" descr="http://www.oshalawupdate.com/files/2012/04/Workplace-Violence-2-300x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340" y="2520455"/>
            <a:ext cx="3348028" cy="176329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799" y="5114200"/>
            <a:ext cx="5642812" cy="1200329"/>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cs typeface="Calibri" pitchFamily="34" charset="0"/>
              </a:rPr>
              <a:t>The scope and prevalence of this problem makes workplace violence a recognized foreseeable risk.</a:t>
            </a:r>
          </a:p>
        </p:txBody>
      </p:sp>
      <p:sp>
        <p:nvSpPr>
          <p:cNvPr id="8" name="TextBox 7"/>
          <p:cNvSpPr txBox="1"/>
          <p:nvPr/>
        </p:nvSpPr>
        <p:spPr>
          <a:xfrm>
            <a:off x="3075296" y="6485607"/>
            <a:ext cx="6400800" cy="261610"/>
          </a:xfrm>
          <a:prstGeom prst="rect">
            <a:avLst/>
          </a:prstGeom>
          <a:noFill/>
        </p:spPr>
        <p:txBody>
          <a:bodyPr wrap="square" rtlCol="0">
            <a:spAutoFit/>
          </a:bodyPr>
          <a:lstStyle/>
          <a:p>
            <a:pPr algn="ctr"/>
            <a:r>
              <a:rPr lang="en-US" sz="1100" dirty="0">
                <a:latin typeface="Calibri" pitchFamily="34" charset="0"/>
                <a:cs typeface="Calibri" pitchFamily="34" charset="0"/>
              </a:rPr>
              <a:t>Copyright © 2012. Behavioral Science Applications. All Rights Reserved.</a:t>
            </a:r>
          </a:p>
        </p:txBody>
      </p:sp>
      <p:sp>
        <p:nvSpPr>
          <p:cNvPr id="3" name="TextBox 2"/>
          <p:cNvSpPr txBox="1"/>
          <p:nvPr/>
        </p:nvSpPr>
        <p:spPr>
          <a:xfrm>
            <a:off x="7295354" y="4537034"/>
            <a:ext cx="3296445" cy="1323439"/>
          </a:xfrm>
          <a:prstGeom prst="rect">
            <a:avLst/>
          </a:prstGeom>
          <a:noFill/>
        </p:spPr>
        <p:txBody>
          <a:bodyPr wrap="square" rtlCol="0">
            <a:spAutoFit/>
          </a:bodyPr>
          <a:lstStyle/>
          <a:p>
            <a:r>
              <a:rPr lang="en-US" sz="1600" u="sng" dirty="0">
                <a:effectLst>
                  <a:outerShdw blurRad="38100" dist="38100" dir="2700000" algn="tl">
                    <a:srgbClr val="000000">
                      <a:alpha val="43137"/>
                    </a:srgbClr>
                  </a:outerShdw>
                </a:effectLst>
                <a:cs typeface="Calibri" pitchFamily="34" charset="0"/>
              </a:rPr>
              <a:t>See</a:t>
            </a:r>
            <a:r>
              <a:rPr lang="en-US" sz="1600" dirty="0">
                <a:effectLst>
                  <a:outerShdw blurRad="38100" dist="38100" dir="2700000" algn="tl">
                    <a:srgbClr val="000000">
                      <a:alpha val="43137"/>
                    </a:srgbClr>
                  </a:outerShdw>
                </a:effectLst>
                <a:cs typeface="Calibri" pitchFamily="34" charset="0"/>
              </a:rPr>
              <a:t>: OSHA Directive CPL 02-01-052, (2011, September 8). Enforcement Procedures for Investigating or Inspecting Workplace Violence Incidents.</a:t>
            </a:r>
          </a:p>
        </p:txBody>
      </p:sp>
    </p:spTree>
    <p:extLst>
      <p:ext uri="{BB962C8B-B14F-4D97-AF65-F5344CB8AC3E}">
        <p14:creationId xmlns:p14="http://schemas.microsoft.com/office/powerpoint/2010/main" val="11920674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bwMode="auto">
          <a:xfrm>
            <a:off x="300789" y="681497"/>
            <a:ext cx="4800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sz="4000" dirty="0">
                <a:cs typeface="Calibri" pitchFamily="34" charset="0"/>
              </a:rPr>
              <a:t>The American                                     National Standard</a:t>
            </a:r>
          </a:p>
        </p:txBody>
      </p:sp>
      <p:sp>
        <p:nvSpPr>
          <p:cNvPr id="4" name="Content Placeholder 3"/>
          <p:cNvSpPr>
            <a:spLocks noGrp="1"/>
          </p:cNvSpPr>
          <p:nvPr>
            <p:ph idx="1"/>
          </p:nvPr>
        </p:nvSpPr>
        <p:spPr>
          <a:xfrm>
            <a:off x="1163053" y="2173852"/>
            <a:ext cx="9172074" cy="4191000"/>
          </a:xfrm>
        </p:spPr>
        <p:txBody>
          <a:bodyPr>
            <a:normAutofit/>
          </a:bodyPr>
          <a:lstStyle/>
          <a:p>
            <a:pPr marL="0" indent="0">
              <a:buNone/>
              <a:defRPr/>
            </a:pPr>
            <a:r>
              <a:rPr lang="en-US" sz="2200" dirty="0">
                <a:cs typeface="Calibri" pitchFamily="34" charset="0"/>
              </a:rPr>
              <a:t>"No organization, large or small, public or private, for-profit or in the nonprofit sector, can assume that it will be immune to the wide range of disturbing, threatening, and violent conduct that falls within the broad definition of </a:t>
            </a:r>
            <a:r>
              <a:rPr lang="en-US" sz="2200" i="1" dirty="0">
                <a:cs typeface="Calibri" pitchFamily="34" charset="0"/>
              </a:rPr>
              <a:t>"workplace violence." </a:t>
            </a:r>
            <a:r>
              <a:rPr lang="en-US" sz="2200" b="1" u="sng" dirty="0">
                <a:cs typeface="Calibri" pitchFamily="34" charset="0"/>
              </a:rPr>
              <a:t>All organizations ultimately carry a responsibility, both for humanitarian and legal reasons, to protect employees and others who interact with the workplace to the fullest practical extent </a:t>
            </a:r>
            <a:r>
              <a:rPr lang="en-US" sz="2200" dirty="0">
                <a:cs typeface="Calibri" pitchFamily="34" charset="0"/>
              </a:rPr>
              <a:t>by taking measures to detect threats at the earliest possible moment, engage in effective intervention through careful Incident Management, and mitigate consequences should violence erupt."</a:t>
            </a:r>
            <a:endParaRPr lang="en-US" sz="1200" dirty="0">
              <a:cs typeface="Calibri" pitchFamily="34" charset="0"/>
            </a:endParaRPr>
          </a:p>
          <a:p>
            <a:pPr marL="0" indent="0">
              <a:buNone/>
              <a:defRPr/>
            </a:pPr>
            <a:r>
              <a:rPr lang="en-US" sz="1200" dirty="0">
                <a:cs typeface="Calibri" pitchFamily="34" charset="0"/>
              </a:rPr>
              <a:t> </a:t>
            </a:r>
          </a:p>
          <a:p>
            <a:pPr marL="0" indent="0" algn="r">
              <a:buNone/>
              <a:defRPr/>
            </a:pPr>
            <a:r>
              <a:rPr lang="en-US" sz="2200" dirty="0">
                <a:cs typeface="Calibri" pitchFamily="34" charset="0"/>
              </a:rPr>
              <a:t>-</a:t>
            </a:r>
            <a:r>
              <a:rPr lang="en-US" sz="2200" i="1" dirty="0">
                <a:cs typeface="Calibri" pitchFamily="34" charset="0"/>
              </a:rPr>
              <a:t>from the "American National Standard in Workplace Violence Prevention and Intervention (ASIS/SHRM WPVI.1-2011)</a:t>
            </a:r>
            <a:endParaRPr lang="en-US" sz="2200" dirty="0">
              <a:cs typeface="Calibri" pitchFamily="34" charset="0"/>
            </a:endParaRPr>
          </a:p>
          <a:p>
            <a:pPr eaLnBrk="1" hangingPunct="1">
              <a:defRPr/>
            </a:pPr>
            <a:endParaRPr lang="en-US" dirty="0"/>
          </a:p>
        </p:txBody>
      </p:sp>
      <p:sp>
        <p:nvSpPr>
          <p:cNvPr id="8"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63</a:t>
            </a:fld>
            <a:endParaRPr lang="en-US" sz="1200">
              <a:latin typeface="Times New Roman" pitchFamily="18" charset="0"/>
            </a:endParaRPr>
          </a:p>
        </p:txBody>
      </p:sp>
    </p:spTree>
    <p:extLst>
      <p:ext uri="{BB962C8B-B14F-4D97-AF65-F5344CB8AC3E}">
        <p14:creationId xmlns:p14="http://schemas.microsoft.com/office/powerpoint/2010/main" val="15715168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08284" y="939405"/>
            <a:ext cx="772427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sz="4000" dirty="0">
                <a:cs typeface="Calibri" pitchFamily="34" charset="0"/>
              </a:rPr>
              <a:t>Elements of a </a:t>
            </a:r>
            <a:r>
              <a:rPr lang="en-US" sz="4000" dirty="0" smtClean="0">
                <a:cs typeface="Calibri" pitchFamily="34" charset="0"/>
              </a:rPr>
              <a:t>Violence Program*</a:t>
            </a:r>
            <a:br>
              <a:rPr lang="en-US" sz="4000" dirty="0" smtClean="0">
                <a:cs typeface="Calibri" pitchFamily="34" charset="0"/>
              </a:rPr>
            </a:br>
            <a:r>
              <a:rPr lang="en-US" sz="4000" dirty="0">
                <a:cs typeface="Calibri" pitchFamily="34" charset="0"/>
              </a:rPr>
              <a:t/>
            </a:r>
            <a:br>
              <a:rPr lang="en-US" sz="4000" dirty="0">
                <a:cs typeface="Calibri" pitchFamily="34" charset="0"/>
              </a:rPr>
            </a:br>
            <a:r>
              <a:rPr lang="en-US" sz="2400" i="1" dirty="0" smtClean="0">
                <a:cs typeface="Calibri" pitchFamily="34" charset="0"/>
              </a:rPr>
              <a:t>*Note: A “Program,” not a “Plan.” </a:t>
            </a:r>
            <a:endParaRPr lang="en-US" sz="2400" i="1" dirty="0">
              <a:cs typeface="Calibri" pitchFamily="34" charset="0"/>
            </a:endParaRPr>
          </a:p>
        </p:txBody>
      </p:sp>
      <p:sp>
        <p:nvSpPr>
          <p:cNvPr id="50179" name="Content Placeholder 2"/>
          <p:cNvSpPr>
            <a:spLocks noGrp="1"/>
          </p:cNvSpPr>
          <p:nvPr>
            <p:ph idx="1"/>
          </p:nvPr>
        </p:nvSpPr>
        <p:spPr>
          <a:xfrm>
            <a:off x="1271337" y="2599407"/>
            <a:ext cx="8229600" cy="3886200"/>
          </a:xfrm>
        </p:spPr>
        <p:txBody>
          <a:bodyPr>
            <a:normAutofit/>
          </a:bodyPr>
          <a:lstStyle/>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Management commitment                                                                                      and employee involvement</a:t>
            </a:r>
          </a:p>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Risk Evaluation</a:t>
            </a:r>
          </a:p>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Hazard Controls</a:t>
            </a:r>
          </a:p>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Workplace Violence                                                                         Prevention Policy</a:t>
            </a:r>
          </a:p>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Employee Training</a:t>
            </a:r>
          </a:p>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Record Keeping System</a:t>
            </a:r>
          </a:p>
          <a:p>
            <a:pPr eaLnBrk="1" hangingPunct="1">
              <a:buClr>
                <a:srgbClr val="0070C0"/>
              </a:buClr>
              <a:buFont typeface="Wingdings" pitchFamily="2" charset="2"/>
              <a:buChar char="§"/>
            </a:pPr>
            <a:r>
              <a:rPr lang="en-US" dirty="0" smtClean="0">
                <a:effectLst>
                  <a:outerShdw blurRad="38100" dist="38100" dir="2700000" algn="tl">
                    <a:srgbClr val="000000">
                      <a:alpha val="43137"/>
                    </a:srgbClr>
                  </a:outerShdw>
                </a:effectLst>
                <a:cs typeface="Calibri" pitchFamily="34" charset="0"/>
              </a:rPr>
              <a:t>Program Evaluation</a:t>
            </a:r>
          </a:p>
        </p:txBody>
      </p:sp>
      <p:sp>
        <p:nvSpPr>
          <p:cNvPr id="7" name="Slide Number Placeholder 3"/>
          <p:cNvSpPr txBox="1">
            <a:spLocks noGrp="1"/>
          </p:cNvSpPr>
          <p:nvPr/>
        </p:nvSpPr>
        <p:spPr bwMode="auto">
          <a:xfrm>
            <a:off x="11353800" y="6485607"/>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D0FD0098-B3D0-4FDA-B91A-F60AA522FA14}" type="slidenum">
              <a:rPr lang="en-US" sz="1200"/>
              <a:pPr lvl="1" algn="ctr"/>
              <a:t>64</a:t>
            </a:fld>
            <a:endParaRPr lang="en-US" sz="1200">
              <a:latin typeface="Times New Roman" pitchFamily="18" charset="0"/>
            </a:endParaRPr>
          </a:p>
        </p:txBody>
      </p:sp>
      <p:pic>
        <p:nvPicPr>
          <p:cNvPr id="6146" name="Picture 2" descr="http://www.danbeeinvestigations.com/wp-content/uploads/2010/07/under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258" y="3298956"/>
            <a:ext cx="4438178" cy="240401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86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216879" y="1018673"/>
            <a:ext cx="6865938" cy="1002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4000" dirty="0">
                <a:cs typeface="Calibri" pitchFamily="34" charset="0"/>
              </a:rPr>
              <a:t>Violence Policy Statement</a:t>
            </a:r>
          </a:p>
        </p:txBody>
      </p:sp>
      <p:pic>
        <p:nvPicPr>
          <p:cNvPr id="51204" name="Picture 2" descr="http://www.mrcltd.org.au/research/main-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752" y="4319337"/>
            <a:ext cx="3807759" cy="1957479"/>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Box 6"/>
          <p:cNvSpPr txBox="1">
            <a:spLocks noChangeArrowheads="1"/>
          </p:cNvSpPr>
          <p:nvPr/>
        </p:nvSpPr>
        <p:spPr bwMode="auto">
          <a:xfrm>
            <a:off x="1445063" y="1929095"/>
            <a:ext cx="895022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dirty="0">
                <a:solidFill>
                  <a:schemeClr val="tx1">
                    <a:lumMod val="75000"/>
                    <a:lumOff val="25000"/>
                  </a:schemeClr>
                </a:solidFill>
                <a:effectLst>
                  <a:outerShdw blurRad="38100" dist="38100" dir="2700000" algn="tl">
                    <a:srgbClr val="000000">
                      <a:alpha val="43137"/>
                    </a:srgbClr>
                  </a:outerShdw>
                </a:effectLst>
                <a:latin typeface="+mn-lt"/>
                <a:ea typeface="SimSun" pitchFamily="2" charset="-122"/>
                <a:cs typeface="Calibri" pitchFamily="34" charset="0"/>
              </a:rPr>
              <a:t>Demonstrates top management's concern and commitment to their employees' safety and health.</a:t>
            </a:r>
          </a:p>
          <a:p>
            <a:endParaRPr lang="en-US" sz="1200" dirty="0">
              <a:solidFill>
                <a:schemeClr val="tx1">
                  <a:lumMod val="75000"/>
                  <a:lumOff val="25000"/>
                </a:schemeClr>
              </a:solidFill>
              <a:effectLst>
                <a:outerShdw blurRad="38100" dist="38100" dir="2700000" algn="tl">
                  <a:srgbClr val="000000">
                    <a:alpha val="43137"/>
                  </a:srgbClr>
                </a:outerShdw>
              </a:effectLst>
              <a:latin typeface="+mn-lt"/>
              <a:ea typeface="SimSun" pitchFamily="2" charset="-122"/>
              <a:cs typeface="Calibri" pitchFamily="34" charset="0"/>
            </a:endParaRPr>
          </a:p>
          <a:p>
            <a:r>
              <a:rPr lang="en-US" dirty="0">
                <a:solidFill>
                  <a:schemeClr val="tx1">
                    <a:lumMod val="75000"/>
                    <a:lumOff val="25000"/>
                  </a:schemeClr>
                </a:solidFill>
                <a:effectLst>
                  <a:outerShdw blurRad="38100" dist="38100" dir="2700000" algn="tl">
                    <a:srgbClr val="000000">
                      <a:alpha val="43137"/>
                    </a:srgbClr>
                  </a:outerShdw>
                </a:effectLst>
                <a:latin typeface="+mn-lt"/>
                <a:cs typeface="Calibri" pitchFamily="34" charset="0"/>
              </a:rPr>
              <a:t>More than 70 percent of U.S. workplaces do not have a formal program or policy in place that addresses workplace violence, according to the Bureau of Labor Statistics’ recent “Survey of Workplace Violence Prevention.”</a:t>
            </a:r>
          </a:p>
        </p:txBody>
      </p:sp>
      <p:sp>
        <p:nvSpPr>
          <p:cNvPr id="51206"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A7A19E0D-CBDC-4163-A99C-85262948DEB3}" type="slidenum">
              <a:rPr lang="en-US" sz="1200"/>
              <a:pPr lvl="1" algn="ctr"/>
              <a:t>65</a:t>
            </a:fld>
            <a:endParaRPr lang="en-US" sz="1200" dirty="0">
              <a:latin typeface="Times New Roman" pitchFamily="18" charset="0"/>
            </a:endParaRPr>
          </a:p>
        </p:txBody>
      </p:sp>
      <p:sp>
        <p:nvSpPr>
          <p:cNvPr id="2" name="TextBox 1"/>
          <p:cNvSpPr txBox="1"/>
          <p:nvPr/>
        </p:nvSpPr>
        <p:spPr>
          <a:xfrm>
            <a:off x="1445063" y="4553883"/>
            <a:ext cx="4630884" cy="1938992"/>
          </a:xfrm>
          <a:prstGeom prst="rect">
            <a:avLst/>
          </a:prstGeom>
          <a:noFill/>
        </p:spPr>
        <p:txBody>
          <a:bodyPr wrap="square" rtlCol="0">
            <a:spAutoFit/>
          </a:bodyPr>
          <a:lstStyle/>
          <a:p>
            <a:r>
              <a:rPr lang="en-US" sz="2400" dirty="0">
                <a:solidFill>
                  <a:schemeClr val="tx1">
                    <a:lumMod val="75000"/>
                    <a:lumOff val="25000"/>
                  </a:schemeClr>
                </a:solidFill>
                <a:cs typeface="Calibri" pitchFamily="34" charset="0"/>
              </a:rPr>
              <a:t>Having a policy without taking additional steps may create additional risk. </a:t>
            </a:r>
            <a:r>
              <a:rPr lang="en-US" dirty="0">
                <a:cs typeface="Calibri" pitchFamily="34" charset="0"/>
              </a:rPr>
              <a:t> </a:t>
            </a:r>
          </a:p>
          <a:p>
            <a:endParaRPr lang="en-US" sz="800" dirty="0">
              <a:cs typeface="Calibri" pitchFamily="34" charset="0"/>
            </a:endParaRPr>
          </a:p>
          <a:p>
            <a:pPr algn="r"/>
            <a:r>
              <a:rPr lang="en-US" sz="2000" dirty="0">
                <a:cs typeface="Calibri" pitchFamily="34" charset="0"/>
              </a:rPr>
              <a:t>"A danger foreseen is half avoided." </a:t>
            </a:r>
            <a:br>
              <a:rPr lang="en-US" sz="2000" dirty="0">
                <a:cs typeface="Calibri" pitchFamily="34" charset="0"/>
              </a:rPr>
            </a:br>
            <a:r>
              <a:rPr lang="en-US" sz="2000" i="1" dirty="0">
                <a:cs typeface="Calibri" pitchFamily="34" charset="0"/>
              </a:rPr>
              <a:t>-- Cheyenne Proverb</a:t>
            </a:r>
          </a:p>
        </p:txBody>
      </p:sp>
    </p:spTree>
    <p:extLst>
      <p:ext uri="{BB962C8B-B14F-4D97-AF65-F5344CB8AC3E}">
        <p14:creationId xmlns:p14="http://schemas.microsoft.com/office/powerpoint/2010/main" val="28492830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3" name="Content Placeholder 2"/>
          <p:cNvSpPr>
            <a:spLocks noGrp="1"/>
          </p:cNvSpPr>
          <p:nvPr>
            <p:ph idx="1"/>
          </p:nvPr>
        </p:nvSpPr>
        <p:spPr>
          <a:xfrm>
            <a:off x="680321" y="2360937"/>
            <a:ext cx="6719099" cy="4015800"/>
          </a:xfrm>
        </p:spPr>
        <p:txBody>
          <a:bodyPr>
            <a:normAutofit lnSpcReduction="10000"/>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Review of Internal Information, Practices and </a:t>
            </a:r>
            <a:r>
              <a:rPr lang="en-US" dirty="0" smtClean="0">
                <a:effectLst>
                  <a:outerShdw blurRad="38100" dist="38100" dir="2700000" algn="tl">
                    <a:srgbClr val="000000">
                      <a:alpha val="43137"/>
                    </a:srgbClr>
                  </a:outerShdw>
                </a:effectLst>
              </a:rPr>
              <a:t>Procedures</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Review of Historical Data: Case Files</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Surveys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Key Informant Interviews </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Work </a:t>
            </a:r>
            <a:r>
              <a:rPr lang="en-US" dirty="0">
                <a:effectLst>
                  <a:outerShdw blurRad="38100" dist="38100" dir="2700000" algn="tl">
                    <a:srgbClr val="000000">
                      <a:alpha val="43137"/>
                    </a:srgbClr>
                  </a:outerShdw>
                </a:effectLst>
              </a:rPr>
              <a:t>Site </a:t>
            </a:r>
            <a:r>
              <a:rPr lang="en-US" dirty="0" smtClean="0">
                <a:effectLst>
                  <a:outerShdw blurRad="38100" dist="38100" dir="2700000" algn="tl">
                    <a:srgbClr val="000000">
                      <a:alpha val="43137"/>
                    </a:srgbClr>
                  </a:outerShdw>
                </a:effectLst>
              </a:rPr>
              <a:t>Audit: Physical/Facilities and Job Hazard Analysis   </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Violence </a:t>
            </a:r>
            <a:r>
              <a:rPr lang="en-US" dirty="0">
                <a:effectLst>
                  <a:outerShdw blurRad="38100" dist="38100" dir="2700000" algn="tl">
                    <a:srgbClr val="000000">
                      <a:alpha val="43137"/>
                    </a:srgbClr>
                  </a:outerShdw>
                </a:effectLst>
              </a:rPr>
              <a:t>Prevention Training </a:t>
            </a:r>
            <a:r>
              <a:rPr lang="en-US" dirty="0" smtClean="0">
                <a:effectLst>
                  <a:outerShdw blurRad="38100" dist="38100" dir="2700000" algn="tl">
                    <a:srgbClr val="000000">
                      <a:alpha val="43137"/>
                    </a:srgbClr>
                  </a:outerShdw>
                </a:effectLst>
              </a:rPr>
              <a:t>Review</a:t>
            </a:r>
            <a:endParaRPr lang="en-US"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rPr>
              <a:t>Threat Assessment and/or Incident Management Team</a:t>
            </a:r>
            <a:r>
              <a:rPr lang="en-US" dirty="0">
                <a:effectLst>
                  <a:outerShdw blurRad="38100" dist="38100" dir="2700000" algn="tl">
                    <a:srgbClr val="000000">
                      <a:alpha val="43137"/>
                    </a:srgbClr>
                  </a:outerShdw>
                </a:effectLst>
              </a:rPr>
              <a:t>: Operational and Training </a:t>
            </a:r>
            <a:r>
              <a:rPr lang="en-US" dirty="0" smtClean="0">
                <a:effectLst>
                  <a:outerShdw blurRad="38100" dist="38100" dir="2700000" algn="tl">
                    <a:srgbClr val="000000">
                      <a:alpha val="43137"/>
                    </a:srgbClr>
                  </a:outerShdw>
                </a:effectLst>
              </a:rPr>
              <a:t>Review</a:t>
            </a:r>
            <a:endParaRPr lang="en-US" dirty="0">
              <a:effectLst>
                <a:outerShdw blurRad="38100" dist="38100" dir="2700000" algn="tl">
                  <a:srgbClr val="000000">
                    <a:alpha val="43137"/>
                  </a:srgbClr>
                </a:outerShdw>
              </a:effectLst>
            </a:endParaRPr>
          </a:p>
        </p:txBody>
      </p:sp>
      <p:pic>
        <p:nvPicPr>
          <p:cNvPr id="20482" name="Picture 2" descr="https://encrypted-tbn0.gstatic.com/images?q=tbn:ANd9GcRIOcFxSAqCTr5TXBVO3oh-LWmLNwoxtP_6b18By3EVc12VH11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420" y="3027948"/>
            <a:ext cx="3116371" cy="2073442"/>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497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62" y="424496"/>
            <a:ext cx="8150331" cy="1600200"/>
          </a:xfrm>
        </p:spPr>
        <p:txBody>
          <a:bodyPr>
            <a:normAutofit/>
          </a:bodyPr>
          <a:lstStyle/>
          <a:p>
            <a:r>
              <a:rPr lang="en-US" sz="4000" dirty="0" smtClean="0">
                <a:cs typeface="Calibri" pitchFamily="34" charset="0"/>
              </a:rPr>
              <a:t>Preparedness</a:t>
            </a:r>
            <a:endParaRPr lang="en-US" sz="4000" dirty="0">
              <a:cs typeface="Calibri" pitchFamily="34" charset="0"/>
            </a:endParaRPr>
          </a:p>
        </p:txBody>
      </p:sp>
      <p:pic>
        <p:nvPicPr>
          <p:cNvPr id="1026" name="Picture 2" descr="http://www.muhsd.k12.ca.us/cms/lib5/CA01001051/Centricity/Domain/14/REM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14" y="2275201"/>
            <a:ext cx="3629104" cy="3595634"/>
          </a:xfrm>
          <a:prstGeom prst="rect">
            <a:avLst/>
          </a:prstGeom>
          <a:noFill/>
          <a:ln w="25400">
            <a:solidFill>
              <a:schemeClr val="accent6"/>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5949" y="2380247"/>
            <a:ext cx="2962792" cy="3385542"/>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Preparedness</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Training</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Team Development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Exercises/Drills</a:t>
            </a:r>
          </a:p>
          <a:p>
            <a:pPr marL="742950" lvl="1" indent="-285750">
              <a:buClr>
                <a:schemeClr val="accent1"/>
              </a:buClr>
              <a:buFont typeface="Wingdings" pitchFamily="2" charset="2"/>
              <a:buChar char="§"/>
            </a:pPr>
            <a:endParaRPr lang="en-US" dirty="0">
              <a:effectLst>
                <a:outerShdw blurRad="38100" dist="38100" dir="2700000" algn="tl">
                  <a:srgbClr val="000000">
                    <a:alpha val="43137"/>
                  </a:srgbClr>
                </a:outerShdw>
              </a:effectLst>
              <a:latin typeface="Calibri" pitchFamily="34" charset="0"/>
              <a:cs typeface="Calibri" pitchFamily="34" charset="0"/>
            </a:endParaRPr>
          </a:p>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Response</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Assessment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Notification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Emergency Actions</a:t>
            </a: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6" name="TextBox 5"/>
          <p:cNvSpPr txBox="1"/>
          <p:nvPr/>
        </p:nvSpPr>
        <p:spPr>
          <a:xfrm>
            <a:off x="793006" y="2215731"/>
            <a:ext cx="3095401" cy="4216539"/>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cs typeface="Calibri" pitchFamily="34" charset="0"/>
              </a:rPr>
              <a:t>Mitigation</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Executive Buy-In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Policies, Plans, Procedures</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Risk Assessment</a:t>
            </a:r>
          </a:p>
          <a:p>
            <a:pPr lvl="1">
              <a:buClr>
                <a:schemeClr val="accent1"/>
              </a:buClr>
            </a:pPr>
            <a:endParaRPr lang="en-US" dirty="0">
              <a:effectLst>
                <a:outerShdw blurRad="38100" dist="38100" dir="2700000" algn="tl">
                  <a:srgbClr val="000000">
                    <a:alpha val="43137"/>
                  </a:srgbClr>
                </a:outerShdw>
              </a:effectLst>
              <a:cs typeface="Calibri" pitchFamily="34" charset="0"/>
            </a:endParaRPr>
          </a:p>
          <a:p>
            <a:pPr marL="285750" indent="-285750">
              <a:buClr>
                <a:srgbClr val="00B0F0"/>
              </a:buClr>
              <a:buFont typeface="Wingdings" panose="05000000000000000000" pitchFamily="2" charset="2"/>
              <a:buChar char="§"/>
            </a:pPr>
            <a:r>
              <a:rPr lang="en-US" u="sng" dirty="0" smtClean="0">
                <a:effectLst>
                  <a:outerShdw blurRad="38100" dist="38100" dir="2700000" algn="tl">
                    <a:srgbClr val="000000">
                      <a:alpha val="43137"/>
                    </a:srgbClr>
                  </a:outerShdw>
                </a:effectLst>
                <a:cs typeface="Calibri" pitchFamily="34" charset="0"/>
              </a:rPr>
              <a:t>Recovery</a:t>
            </a:r>
            <a:endParaRPr lang="en-US" u="sng" dirty="0">
              <a:effectLst>
                <a:outerShdw blurRad="38100" dist="38100" dir="2700000" algn="tl">
                  <a:srgbClr val="000000">
                    <a:alpha val="43137"/>
                  </a:srgbClr>
                </a:outerShdw>
              </a:effectLst>
              <a:cs typeface="Calibri" pitchFamily="34" charset="0"/>
            </a:endParaRP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Psych First Aid/Trauma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Investigation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Business Continuity</a:t>
            </a:r>
          </a:p>
          <a:p>
            <a:pPr marL="742950" lvl="1" indent="-285750">
              <a:buClr>
                <a:schemeClr val="accent1"/>
              </a:buClr>
              <a:buFont typeface="Wingdings" pitchFamily="2" charset="2"/>
              <a:buChar char="§"/>
            </a:pPr>
            <a:endParaRPr lang="en-US" dirty="0">
              <a:latin typeface="Calibri" pitchFamily="34" charset="0"/>
              <a:cs typeface="Calibri" pitchFamily="34" charset="0"/>
            </a:endParaRP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10" name="Slide Number Placeholder 3"/>
          <p:cNvSpPr txBox="1">
            <a:spLocks noGrp="1"/>
          </p:cNvSpPr>
          <p:nvPr/>
        </p:nvSpPr>
        <p:spPr bwMode="auto">
          <a:xfrm>
            <a:off x="11277600" y="6478073"/>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67</a:t>
            </a:fld>
            <a:endParaRPr lang="en-US" sz="1200" dirty="0">
              <a:latin typeface="Times New Roman" pitchFamily="18" charset="0"/>
            </a:endParaRPr>
          </a:p>
        </p:txBody>
      </p:sp>
      <p:sp>
        <p:nvSpPr>
          <p:cNvPr id="7" name="Rounded Rectangle 6"/>
          <p:cNvSpPr/>
          <p:nvPr/>
        </p:nvSpPr>
        <p:spPr>
          <a:xfrm>
            <a:off x="8100925" y="2215731"/>
            <a:ext cx="2737059" cy="1610311"/>
          </a:xfrm>
          <a:prstGeom prst="roundRect">
            <a:avLst/>
          </a:prstGeom>
          <a:solidFill>
            <a:schemeClr val="accent1">
              <a:alpha val="2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860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47404" y="892830"/>
            <a:ext cx="6581898"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US" sz="4000" dirty="0">
                <a:cs typeface="Calibri" pitchFamily="34" charset="0"/>
              </a:rPr>
              <a:t>Training &amp; Development</a:t>
            </a:r>
          </a:p>
        </p:txBody>
      </p:sp>
      <p:sp>
        <p:nvSpPr>
          <p:cNvPr id="53251" name="Content Placeholder 2"/>
          <p:cNvSpPr>
            <a:spLocks noGrp="1"/>
          </p:cNvSpPr>
          <p:nvPr>
            <p:ph sz="half" idx="1"/>
          </p:nvPr>
        </p:nvSpPr>
        <p:spPr>
          <a:xfrm>
            <a:off x="929244" y="2129433"/>
            <a:ext cx="3657600" cy="3810000"/>
          </a:xfrm>
        </p:spPr>
        <p:txBody>
          <a:bodyPr>
            <a:noAutofit/>
          </a:bodyPr>
          <a:lstStyle/>
          <a:p>
            <a:pPr marL="0" indent="0">
              <a:buClr>
                <a:srgbClr val="00B0F0"/>
              </a:buClr>
              <a:buNone/>
            </a:pPr>
            <a:r>
              <a:rPr lang="en-US" sz="2400" u="sng" dirty="0" smtClean="0">
                <a:effectLst>
                  <a:outerShdw blurRad="38100" dist="38100" dir="2700000" algn="tl">
                    <a:srgbClr val="000000">
                      <a:alpha val="43137"/>
                    </a:srgbClr>
                  </a:outerShdw>
                </a:effectLst>
                <a:latin typeface="Calibri" pitchFamily="34" charset="0"/>
                <a:cs typeface="Calibri" pitchFamily="34" charset="0"/>
              </a:rPr>
              <a:t>Awareness Level</a:t>
            </a:r>
          </a:p>
          <a:p>
            <a:pPr marL="0" indent="0">
              <a:buClr>
                <a:srgbClr val="00B0F0"/>
              </a:buClr>
              <a:buNone/>
            </a:pPr>
            <a:endParaRPr lang="en-US" sz="1000" u="sng" dirty="0" smtClean="0">
              <a:effectLst>
                <a:outerShdw blurRad="38100" dist="38100" dir="2700000" algn="tl">
                  <a:srgbClr val="000000">
                    <a:alpha val="43137"/>
                  </a:srgbClr>
                </a:outerShdw>
              </a:effectLst>
              <a:latin typeface="Calibri" pitchFamily="34" charset="0"/>
              <a:cs typeface="Calibri" pitchFamily="34" charset="0"/>
            </a:endParaRPr>
          </a:p>
          <a:p>
            <a:pPr lvl="1">
              <a:buClr>
                <a:srgbClr val="00B0F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Executive Level</a:t>
            </a:r>
          </a:p>
          <a:p>
            <a:pPr lvl="1">
              <a:buClr>
                <a:srgbClr val="00B0F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Supervisor Level</a:t>
            </a:r>
          </a:p>
          <a:p>
            <a:pPr lvl="1">
              <a:buClr>
                <a:srgbClr val="00B0F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General Workforce Awareness Level</a:t>
            </a:r>
          </a:p>
          <a:p>
            <a:pPr lvl="1">
              <a:buClr>
                <a:srgbClr val="00B0F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Intimate Partner Violence Awareness</a:t>
            </a:r>
          </a:p>
          <a:p>
            <a:pPr lvl="1">
              <a:buClr>
                <a:srgbClr val="00B0F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Mobile Worker Safety</a:t>
            </a:r>
          </a:p>
          <a:p>
            <a:pPr lvl="1">
              <a:buClr>
                <a:srgbClr val="00B0F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Mental Illness in the Workplace</a:t>
            </a:r>
          </a:p>
          <a:p>
            <a:pPr lvl="2">
              <a:buClr>
                <a:srgbClr val="00B0F0"/>
              </a:buClr>
              <a:buFont typeface="Wingdings" pitchFamily="2" charset="2"/>
              <a:buChar char="§"/>
            </a:pPr>
            <a:r>
              <a:rPr lang="en-US" sz="2400" i="1" dirty="0" smtClean="0">
                <a:effectLst>
                  <a:outerShdw blurRad="38100" dist="38100" dir="2700000" algn="tl">
                    <a:srgbClr val="000000">
                      <a:alpha val="43137"/>
                    </a:srgbClr>
                  </a:outerShdw>
                </a:effectLst>
                <a:latin typeface="Calibri" pitchFamily="34" charset="0"/>
                <a:cs typeface="Calibri" pitchFamily="34" charset="0"/>
              </a:rPr>
              <a:t>others</a:t>
            </a:r>
          </a:p>
        </p:txBody>
      </p:sp>
      <p:sp>
        <p:nvSpPr>
          <p:cNvPr id="2" name="Content Placeholder 1"/>
          <p:cNvSpPr>
            <a:spLocks noGrp="1"/>
          </p:cNvSpPr>
          <p:nvPr>
            <p:ph sz="half" idx="2"/>
          </p:nvPr>
        </p:nvSpPr>
        <p:spPr>
          <a:xfrm>
            <a:off x="5000502" y="2129433"/>
            <a:ext cx="3657600" cy="3246707"/>
          </a:xfrm>
        </p:spPr>
        <p:txBody>
          <a:bodyPr>
            <a:noAutofit/>
          </a:bodyPr>
          <a:lstStyle/>
          <a:p>
            <a:pPr marL="0" indent="0">
              <a:buNone/>
            </a:pPr>
            <a:r>
              <a:rPr lang="en-US" sz="2400" u="sng" dirty="0" smtClean="0">
                <a:effectLst>
                  <a:outerShdw blurRad="38100" dist="38100" dir="2700000" algn="tl">
                    <a:srgbClr val="000000">
                      <a:alpha val="43137"/>
                    </a:srgbClr>
                  </a:outerShdw>
                </a:effectLst>
                <a:latin typeface="Calibri" pitchFamily="34" charset="0"/>
                <a:cs typeface="Calibri" pitchFamily="34" charset="0"/>
              </a:rPr>
              <a:t>Skill-building Level</a:t>
            </a:r>
          </a:p>
          <a:p>
            <a:pPr marL="0" indent="0">
              <a:buNone/>
            </a:pPr>
            <a:endParaRPr lang="en-US" sz="1000" u="sng" dirty="0" smtClean="0">
              <a:effectLst>
                <a:outerShdw blurRad="38100" dist="38100" dir="2700000" algn="tl">
                  <a:srgbClr val="000000">
                    <a:alpha val="43137"/>
                  </a:srgbClr>
                </a:outerShdw>
              </a:effectLst>
              <a:latin typeface="Calibri" pitchFamily="34" charset="0"/>
              <a:cs typeface="Calibri" pitchFamily="34" charset="0"/>
            </a:endParaRPr>
          </a:p>
          <a:p>
            <a:pPr lvl="1">
              <a:buClr>
                <a:srgbClr val="0070C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Threat Assessment Team Development </a:t>
            </a:r>
          </a:p>
          <a:p>
            <a:pPr lvl="1">
              <a:buClr>
                <a:srgbClr val="0070C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Aggression &amp; Rage Management</a:t>
            </a:r>
          </a:p>
          <a:p>
            <a:pPr lvl="1">
              <a:buClr>
                <a:srgbClr val="0070C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Active Shooter Response</a:t>
            </a:r>
          </a:p>
          <a:p>
            <a:pPr lvl="1">
              <a:buClr>
                <a:srgbClr val="0070C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Psychological First Aid</a:t>
            </a:r>
          </a:p>
          <a:p>
            <a:pPr lvl="1">
              <a:buClr>
                <a:srgbClr val="0070C0"/>
              </a:buClr>
              <a:buFont typeface="Wingdings" pitchFamily="2" charset="2"/>
              <a:buChar char="§"/>
            </a:pPr>
            <a:r>
              <a:rPr lang="en-US" sz="2400" dirty="0" smtClean="0">
                <a:effectLst>
                  <a:outerShdw blurRad="38100" dist="38100" dir="2700000" algn="tl">
                    <a:srgbClr val="000000">
                      <a:alpha val="43137"/>
                    </a:srgbClr>
                  </a:outerShdw>
                </a:effectLst>
                <a:latin typeface="Calibri" pitchFamily="34" charset="0"/>
                <a:cs typeface="Calibri" pitchFamily="34" charset="0"/>
              </a:rPr>
              <a:t>Telephone Threat Management</a:t>
            </a:r>
            <a:endParaRPr lang="en-US"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53253" name="Picture 2" descr="http://images.onset.freedom.com/ocregister/gallery/kxcfgq-b78596773z.120100204164356000grbmbvh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647" y="276389"/>
            <a:ext cx="3240954" cy="24307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3"/>
          <p:cNvSpPr txBox="1">
            <a:spLocks noGrp="1"/>
          </p:cNvSpPr>
          <p:nvPr/>
        </p:nvSpPr>
        <p:spPr bwMode="auto">
          <a:xfrm>
            <a:off x="11277600" y="6478073"/>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68</a:t>
            </a:fld>
            <a:endParaRPr lang="en-US" sz="1200" dirty="0">
              <a:latin typeface="Times New Roman" pitchFamily="18" charset="0"/>
            </a:endParaRPr>
          </a:p>
        </p:txBody>
      </p:sp>
      <p:sp>
        <p:nvSpPr>
          <p:cNvPr id="7" name="TextBox 6"/>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
        <p:nvSpPr>
          <p:cNvPr id="8" name="Rounded Rectangle 7"/>
          <p:cNvSpPr/>
          <p:nvPr/>
        </p:nvSpPr>
        <p:spPr>
          <a:xfrm>
            <a:off x="5372698" y="2707104"/>
            <a:ext cx="2913207" cy="830179"/>
          </a:xfrm>
          <a:prstGeom prst="roundRect">
            <a:avLst/>
          </a:prstGeom>
          <a:solidFill>
            <a:schemeClr val="accent1">
              <a:alpha val="2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8899516" y="3385703"/>
            <a:ext cx="2181569" cy="1534028"/>
          </a:xfrm>
          <a:prstGeom prst="wedgeRectCallout">
            <a:avLst>
              <a:gd name="adj1" fmla="val -78190"/>
              <a:gd name="adj2" fmla="val -6455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outerShdw blurRad="38100" dist="38100" dir="2700000" algn="tl">
                    <a:srgbClr val="000000">
                      <a:alpha val="43137"/>
                    </a:srgbClr>
                  </a:outerShdw>
                </a:effectLst>
              </a:rPr>
              <a:t>Let’s Focus on TAT development</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1643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7"/>
          <p:cNvSpPr>
            <a:spLocks noGrp="1"/>
          </p:cNvSpPr>
          <p:nvPr>
            <p:ph idx="1"/>
          </p:nvPr>
        </p:nvSpPr>
        <p:spPr>
          <a:xfrm>
            <a:off x="676060" y="2581376"/>
            <a:ext cx="7288845" cy="3581400"/>
          </a:xfrm>
        </p:spPr>
        <p:txBody>
          <a:bodyPr>
            <a:normAutofit/>
          </a:bodyPr>
          <a:lstStyle/>
          <a:p>
            <a:pPr>
              <a:buFontTx/>
              <a:buNone/>
            </a:pPr>
            <a:r>
              <a:rPr lang="en-US" dirty="0" smtClean="0">
                <a:latin typeface="Calibri" pitchFamily="34" charset="0"/>
                <a:cs typeface="Calibri" pitchFamily="34" charset="0"/>
              </a:rPr>
              <a:t>	</a:t>
            </a:r>
            <a:r>
              <a:rPr lang="en-US" sz="2600" dirty="0">
                <a:effectLst>
                  <a:outerShdw blurRad="38100" dist="38100" dir="2700000" algn="tl">
                    <a:srgbClr val="000000">
                      <a:alpha val="43137"/>
                    </a:srgbClr>
                  </a:outerShdw>
                </a:effectLst>
                <a:cs typeface="Calibri" pitchFamily="34" charset="0"/>
              </a:rPr>
              <a:t>Robert is overheard by a co-worker while making a call on his mobile phone. According to the co-worker, Robert clearly stated, </a:t>
            </a:r>
            <a:r>
              <a:rPr lang="en-US" sz="2600" i="1" dirty="0">
                <a:effectLst>
                  <a:outerShdw blurRad="38100" dist="38100" dir="2700000" algn="tl">
                    <a:srgbClr val="000000">
                      <a:alpha val="43137"/>
                    </a:srgbClr>
                  </a:outerShdw>
                </a:effectLst>
                <a:cs typeface="Calibri" pitchFamily="34" charset="0"/>
              </a:rPr>
              <a:t>“I’ve had it with all of them! I am bringing that gun tomorrow and I’ll take care of this once and for all at the team meeting!”</a:t>
            </a:r>
          </a:p>
          <a:p>
            <a:pPr>
              <a:buFontTx/>
              <a:buNone/>
            </a:pPr>
            <a:endParaRPr lang="en-US" sz="2600" i="1" dirty="0">
              <a:effectLst>
                <a:outerShdw blurRad="38100" dist="38100" dir="2700000" algn="tl">
                  <a:srgbClr val="000000">
                    <a:alpha val="43137"/>
                  </a:srgbClr>
                </a:outerShdw>
              </a:effectLst>
              <a:cs typeface="Calibri" pitchFamily="34" charset="0"/>
            </a:endParaRPr>
          </a:p>
          <a:p>
            <a:pPr>
              <a:buFontTx/>
              <a:buNone/>
            </a:pPr>
            <a:r>
              <a:rPr lang="en-US" sz="2600" b="1" dirty="0">
                <a:effectLst>
                  <a:outerShdw blurRad="38100" dist="38100" dir="2700000" algn="tl">
                    <a:srgbClr val="000000">
                      <a:alpha val="43137"/>
                    </a:srgbClr>
                  </a:outerShdw>
                </a:effectLst>
                <a:cs typeface="Calibri" pitchFamily="34" charset="0"/>
              </a:rPr>
              <a:t>    </a:t>
            </a:r>
            <a:r>
              <a:rPr lang="en-US" sz="3600" u="sng" dirty="0">
                <a:effectLst>
                  <a:outerShdw blurRad="38100" dist="38100" dir="2700000" algn="tl">
                    <a:srgbClr val="000000">
                      <a:alpha val="43137"/>
                    </a:srgbClr>
                  </a:outerShdw>
                </a:effectLst>
                <a:cs typeface="Calibri" pitchFamily="34" charset="0"/>
              </a:rPr>
              <a:t>Is this a threat of violence?</a:t>
            </a:r>
          </a:p>
        </p:txBody>
      </p:sp>
      <p:sp>
        <p:nvSpPr>
          <p:cNvPr id="8196" name="Slide Number Placeholder 3"/>
          <p:cNvSpPr txBox="1">
            <a:spLocks noGrp="1"/>
          </p:cNvSpPr>
          <p:nvPr/>
        </p:nvSpPr>
        <p:spPr bwMode="auto">
          <a:xfrm>
            <a:off x="11277600" y="65368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EB7BE864-A8E3-4CC2-926B-2387DC3FAC50}" type="slidenum">
              <a:rPr lang="en-US" sz="1200"/>
              <a:pPr lvl="1" algn="ctr"/>
              <a:t>69</a:t>
            </a:fld>
            <a:endParaRPr lang="en-US" sz="1200">
              <a:latin typeface="Times New Roman" pitchFamily="18" charset="0"/>
            </a:endParaRPr>
          </a:p>
        </p:txBody>
      </p:sp>
      <p:sp>
        <p:nvSpPr>
          <p:cNvPr id="2" name="TextBox 1"/>
          <p:cNvSpPr txBox="1"/>
          <p:nvPr/>
        </p:nvSpPr>
        <p:spPr>
          <a:xfrm>
            <a:off x="348546" y="902793"/>
            <a:ext cx="4524244"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latin typeface="+mj-lt"/>
                <a:cs typeface="Calibri" pitchFamily="34" charset="0"/>
              </a:rPr>
              <a:t>Case Vignette</a:t>
            </a:r>
            <a:endParaRPr lang="en-US" sz="4000" dirty="0">
              <a:effectLst>
                <a:outerShdw blurRad="38100" dist="38100" dir="2700000" algn="tl">
                  <a:srgbClr val="000000">
                    <a:alpha val="43137"/>
                  </a:srgbClr>
                </a:outerShdw>
              </a:effectLst>
              <a:latin typeface="+mj-lt"/>
            </a:endParaRPr>
          </a:p>
        </p:txBody>
      </p:sp>
      <p:pic>
        <p:nvPicPr>
          <p:cNvPr id="91138" name="Picture 2" descr="http://www.ctemploymentlawblog.com/g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0421" y="2581376"/>
            <a:ext cx="3652506" cy="292200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 Mitigation Model</a:t>
            </a:r>
            <a:endParaRPr lang="en-US" sz="4000" dirty="0"/>
          </a:p>
        </p:txBody>
      </p:sp>
      <p:sp>
        <p:nvSpPr>
          <p:cNvPr id="4" name="Right Arrow 3"/>
          <p:cNvSpPr/>
          <p:nvPr/>
        </p:nvSpPr>
        <p:spPr>
          <a:xfrm>
            <a:off x="1227221" y="3028625"/>
            <a:ext cx="2586790" cy="1299411"/>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outerShdw blurRad="38100" dist="38100" dir="2700000" algn="tl">
                    <a:srgbClr val="000000">
                      <a:alpha val="43137"/>
                    </a:srgbClr>
                  </a:outerShdw>
                </a:effectLst>
              </a:rPr>
              <a:t>Understand the Hazard</a:t>
            </a:r>
            <a:endParaRPr lang="en-US" sz="2000" dirty="0">
              <a:effectLst>
                <a:outerShdw blurRad="38100" dist="38100" dir="2700000" algn="tl">
                  <a:srgbClr val="000000">
                    <a:alpha val="43137"/>
                  </a:srgbClr>
                </a:outerShdw>
              </a:effectLst>
            </a:endParaRPr>
          </a:p>
        </p:txBody>
      </p:sp>
      <p:sp>
        <p:nvSpPr>
          <p:cNvPr id="5" name="Right Arrow 4"/>
          <p:cNvSpPr/>
          <p:nvPr/>
        </p:nvSpPr>
        <p:spPr>
          <a:xfrm>
            <a:off x="4363453" y="3064719"/>
            <a:ext cx="2586790" cy="1299411"/>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outerShdw blurRad="38100" dist="38100" dir="2700000" algn="tl">
                    <a:srgbClr val="000000">
                      <a:alpha val="43137"/>
                    </a:srgbClr>
                  </a:outerShdw>
                </a:effectLst>
              </a:rPr>
              <a:t>Understand the Defense</a:t>
            </a:r>
            <a:endParaRPr lang="en-US" sz="2000" dirty="0">
              <a:effectLst>
                <a:outerShdw blurRad="38100" dist="38100" dir="2700000" algn="tl">
                  <a:srgbClr val="000000">
                    <a:alpha val="43137"/>
                  </a:srgbClr>
                </a:outerShdw>
              </a:effectLst>
            </a:endParaRPr>
          </a:p>
        </p:txBody>
      </p:sp>
      <p:sp>
        <p:nvSpPr>
          <p:cNvPr id="6" name="Right Arrow 5"/>
          <p:cNvSpPr/>
          <p:nvPr/>
        </p:nvSpPr>
        <p:spPr>
          <a:xfrm>
            <a:off x="7499685" y="3064719"/>
            <a:ext cx="2586790" cy="1299411"/>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effectLst>
                  <a:outerShdw blurRad="38100" dist="38100" dir="2700000" algn="tl">
                    <a:srgbClr val="000000">
                      <a:alpha val="43137"/>
                    </a:srgbClr>
                  </a:outerShdw>
                </a:effectLst>
              </a:rPr>
              <a:t>Act in Time</a:t>
            </a:r>
            <a:endParaRPr lang="en-US" sz="2000" dirty="0">
              <a:effectLst>
                <a:outerShdw blurRad="38100" dist="38100" dir="2700000" algn="tl">
                  <a:srgbClr val="000000">
                    <a:alpha val="43137"/>
                  </a:srgbClr>
                </a:outerShdw>
              </a:effectLst>
            </a:endParaRPr>
          </a:p>
        </p:txBody>
      </p:sp>
      <p:sp>
        <p:nvSpPr>
          <p:cNvPr id="7" name="TextBox 6"/>
          <p:cNvSpPr txBox="1"/>
          <p:nvPr/>
        </p:nvSpPr>
        <p:spPr>
          <a:xfrm>
            <a:off x="1656347" y="4640576"/>
            <a:ext cx="8241632"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Applied to the recognized hazard of an                    Active Shooter Incident.</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678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050"/>
          <p:cNvSpPr>
            <a:spLocks noGrp="1" noChangeArrowheads="1"/>
          </p:cNvSpPr>
          <p:nvPr>
            <p:ph type="title"/>
          </p:nvPr>
        </p:nvSpPr>
        <p:spPr>
          <a:xfrm>
            <a:off x="319373" y="765260"/>
            <a:ext cx="4192469" cy="1080938"/>
          </a:xfrm>
          <a:prstGeom prst="rect">
            <a:avLst/>
          </a:prstGeom>
        </p:spPr>
        <p:txBody>
          <a:bodyPr vert="horz" lIns="92075" tIns="46038" rIns="92075" bIns="46038" rtlCol="0" anchor="ctr">
            <a:noAutofit/>
          </a:bodyPr>
          <a:lstStyle/>
          <a:p>
            <a:pPr>
              <a:defRPr/>
            </a:pPr>
            <a:r>
              <a:rPr lang="en-US" sz="4000" dirty="0">
                <a:cs typeface="Calibri" pitchFamily="34" charset="0"/>
              </a:rPr>
              <a:t>Threat or Plan?</a:t>
            </a:r>
          </a:p>
        </p:txBody>
      </p:sp>
      <p:sp>
        <p:nvSpPr>
          <p:cNvPr id="218116" name="Text Box 2052"/>
          <p:cNvSpPr txBox="1">
            <a:spLocks noChangeArrowheads="1"/>
          </p:cNvSpPr>
          <p:nvPr/>
        </p:nvSpPr>
        <p:spPr bwMode="auto">
          <a:xfrm rot="18008789">
            <a:off x="2530642" y="3399801"/>
            <a:ext cx="3962400" cy="641350"/>
          </a:xfrm>
          <a:prstGeom prst="rect">
            <a:avLst/>
          </a:prstGeom>
          <a:noFill/>
          <a:ln w="9525">
            <a:noFill/>
            <a:miter lim="800000"/>
            <a:headEnd/>
            <a:tailEnd/>
          </a:ln>
          <a:effectLst/>
        </p:spPr>
        <p:txBody>
          <a:bodyPr>
            <a:spAutoFit/>
          </a:bodyPr>
          <a:lstStyle/>
          <a:p>
            <a:pPr algn="ctr">
              <a:spcBef>
                <a:spcPct val="50000"/>
              </a:spcBef>
              <a:defRPr/>
            </a:pPr>
            <a:r>
              <a:rPr lang="en-US" sz="3600" dirty="0">
                <a:solidFill>
                  <a:schemeClr val="tx2"/>
                </a:solidFill>
                <a:effectLst>
                  <a:outerShdw blurRad="38100" dist="38100" dir="2700000" algn="tl">
                    <a:srgbClr val="000000">
                      <a:alpha val="43137"/>
                    </a:srgbClr>
                  </a:outerShdw>
                </a:effectLst>
                <a:latin typeface="Calibri" pitchFamily="34" charset="0"/>
                <a:ea typeface="ヒラギノ角ゴ Pro W3" pitchFamily="-76" charset="-128"/>
                <a:cs typeface="Calibri" pitchFamily="34" charset="0"/>
              </a:rPr>
              <a:t>Target</a:t>
            </a:r>
          </a:p>
        </p:txBody>
      </p:sp>
      <p:sp>
        <p:nvSpPr>
          <p:cNvPr id="218117" name="Text Box 2053"/>
          <p:cNvSpPr txBox="1">
            <a:spLocks noChangeArrowheads="1"/>
          </p:cNvSpPr>
          <p:nvPr/>
        </p:nvSpPr>
        <p:spPr bwMode="auto">
          <a:xfrm rot="3591211" flipH="1">
            <a:off x="5749346" y="3560009"/>
            <a:ext cx="3962400" cy="641350"/>
          </a:xfrm>
          <a:prstGeom prst="rect">
            <a:avLst/>
          </a:prstGeom>
          <a:noFill/>
          <a:ln w="9525">
            <a:noFill/>
            <a:miter lim="800000"/>
            <a:headEnd/>
            <a:tailEnd/>
          </a:ln>
          <a:effectLst/>
        </p:spPr>
        <p:txBody>
          <a:bodyPr>
            <a:spAutoFit/>
          </a:bodyPr>
          <a:lstStyle/>
          <a:p>
            <a:pPr algn="ctr">
              <a:spcBef>
                <a:spcPct val="50000"/>
              </a:spcBef>
              <a:defRPr/>
            </a:pPr>
            <a:r>
              <a:rPr lang="en-US" sz="3600" dirty="0">
                <a:solidFill>
                  <a:schemeClr val="tx2"/>
                </a:solidFill>
                <a:effectLst>
                  <a:outerShdw blurRad="38100" dist="38100" dir="2700000" algn="tl">
                    <a:srgbClr val="000000">
                      <a:alpha val="43137"/>
                    </a:srgbClr>
                  </a:outerShdw>
                </a:effectLst>
                <a:latin typeface="Calibri" pitchFamily="34" charset="0"/>
                <a:ea typeface="ヒラギノ角ゴ Pro W3" pitchFamily="-76" charset="-128"/>
                <a:cs typeface="Calibri" pitchFamily="34" charset="0"/>
              </a:rPr>
              <a:t>Timing</a:t>
            </a:r>
          </a:p>
        </p:txBody>
      </p:sp>
      <p:sp>
        <p:nvSpPr>
          <p:cNvPr id="218118" name="Text Box 2054"/>
          <p:cNvSpPr txBox="1">
            <a:spLocks noChangeArrowheads="1"/>
          </p:cNvSpPr>
          <p:nvPr/>
        </p:nvSpPr>
        <p:spPr bwMode="auto">
          <a:xfrm>
            <a:off x="4141089" y="6114010"/>
            <a:ext cx="4114800" cy="546625"/>
          </a:xfrm>
          <a:prstGeom prst="rect">
            <a:avLst/>
          </a:prstGeom>
          <a:noFill/>
          <a:ln w="9525">
            <a:noFill/>
            <a:miter lim="800000"/>
            <a:headEnd/>
            <a:tailEnd/>
          </a:ln>
          <a:effectLst/>
        </p:spPr>
        <p:txBody>
          <a:bodyPr>
            <a:spAutoFit/>
          </a:bodyPr>
          <a:lstStyle/>
          <a:p>
            <a:pPr algn="ctr">
              <a:lnSpc>
                <a:spcPct val="80000"/>
              </a:lnSpc>
              <a:spcBef>
                <a:spcPct val="50000"/>
              </a:spcBef>
              <a:defRPr/>
            </a:pPr>
            <a:r>
              <a:rPr lang="en-US" sz="3600" dirty="0">
                <a:solidFill>
                  <a:schemeClr val="tx2"/>
                </a:solidFill>
                <a:effectLst>
                  <a:outerShdw blurRad="38100" dist="38100" dir="2700000" algn="tl">
                    <a:srgbClr val="000000">
                      <a:alpha val="43137"/>
                    </a:srgbClr>
                  </a:outerShdw>
                </a:effectLst>
                <a:latin typeface="Calibri" pitchFamily="34" charset="0"/>
                <a:ea typeface="ヒラギノ角ゴ Pro W3" pitchFamily="-76" charset="-128"/>
                <a:cs typeface="Calibri" pitchFamily="34" charset="0"/>
              </a:rPr>
              <a:t>Type</a:t>
            </a:r>
          </a:p>
        </p:txBody>
      </p:sp>
      <p:sp>
        <p:nvSpPr>
          <p:cNvPr id="7" name="AutoShape 3"/>
          <p:cNvSpPr>
            <a:spLocks noChangeArrowheads="1"/>
          </p:cNvSpPr>
          <p:nvPr/>
        </p:nvSpPr>
        <p:spPr bwMode="auto">
          <a:xfrm>
            <a:off x="3913689" y="2193308"/>
            <a:ext cx="4342200" cy="3733799"/>
          </a:xfrm>
          <a:prstGeom prst="triangle">
            <a:avLst>
              <a:gd name="adj" fmla="val 50000"/>
            </a:avLst>
          </a:prstGeom>
          <a:solidFill>
            <a:schemeClr val="bg2">
              <a:lumMod val="60000"/>
              <a:lumOff val="40000"/>
            </a:schemeClr>
          </a:solidFill>
          <a:ln w="38100">
            <a:solidFill>
              <a:schemeClr val="accent1">
                <a:lumMod val="75000"/>
              </a:schemeClr>
            </a:solidFill>
            <a:miter lim="800000"/>
            <a:headEnd/>
            <a:tailEnd/>
          </a:ln>
          <a:effectLst>
            <a:outerShdw dist="35921" dir="2700000" algn="ctr" rotWithShape="0">
              <a:schemeClr val="folHlink"/>
            </a:outerShdw>
          </a:effectLst>
        </p:spPr>
        <p:txBody>
          <a:bodyPr wrap="none" anchor="ctr"/>
          <a:lstStyle/>
          <a:p>
            <a:pPr algn="ctr">
              <a:defRPr/>
            </a:pPr>
            <a:r>
              <a:rPr lang="en-US" sz="4000" dirty="0">
                <a:effectLst>
                  <a:outerShdw blurRad="38100" dist="38100" dir="2700000" algn="tl">
                    <a:srgbClr val="000000">
                      <a:alpha val="43137"/>
                    </a:srgbClr>
                  </a:outerShdw>
                </a:effectLst>
                <a:latin typeface="Calibri" pitchFamily="34" charset="0"/>
                <a:ea typeface="ヒラギノ角ゴ Pro W3" pitchFamily="-76" charset="-128"/>
                <a:cs typeface="Calibri" pitchFamily="34" charset="0"/>
              </a:rPr>
              <a:t>The 3 T’s</a:t>
            </a:r>
          </a:p>
        </p:txBody>
      </p:sp>
      <p:sp>
        <p:nvSpPr>
          <p:cNvPr id="9223" name="Slide Number Placeholder 3"/>
          <p:cNvSpPr txBox="1">
            <a:spLocks noGrp="1"/>
          </p:cNvSpPr>
          <p:nvPr/>
        </p:nvSpPr>
        <p:spPr bwMode="auto">
          <a:xfrm>
            <a:off x="11353800" y="6478073"/>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961A95E7-570C-4D9F-B4CD-9DD5BF881E32}" type="slidenum">
              <a:rPr lang="en-US" sz="1200"/>
              <a:pPr lvl="1" algn="ctr"/>
              <a:t>70</a:t>
            </a:fld>
            <a:endParaRPr lang="en-US" sz="1200">
              <a:latin typeface="Times New Roman" pitchFamily="18" charset="0"/>
            </a:endParaRPr>
          </a:p>
        </p:txBody>
      </p:sp>
      <p:sp>
        <p:nvSpPr>
          <p:cNvPr id="8" name="TextBox 7"/>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15162434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additive="base">
                                        <p:cTn id="7" dur="500" fill="hold"/>
                                        <p:tgtEl>
                                          <p:spTgt spid="218114"/>
                                        </p:tgtEl>
                                        <p:attrNameLst>
                                          <p:attrName>ppt_x</p:attrName>
                                        </p:attrNameLst>
                                      </p:cBhvr>
                                      <p:tavLst>
                                        <p:tav tm="0">
                                          <p:val>
                                            <p:strVal val="#ppt_x"/>
                                          </p:val>
                                        </p:tav>
                                        <p:tav tm="100000">
                                          <p:val>
                                            <p:strVal val="#ppt_x"/>
                                          </p:val>
                                        </p:tav>
                                      </p:tavLst>
                                    </p:anim>
                                    <p:anim calcmode="lin" valueType="num">
                                      <p:cBhvr additive="base">
                                        <p:cTn id="8" dur="500" fill="hold"/>
                                        <p:tgtEl>
                                          <p:spTgt spid="21811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iterate type="lt">
                                    <p:tmPct val="100000"/>
                                  </p:iterate>
                                  <p:childTnLst>
                                    <p:set>
                                      <p:cBhvr>
                                        <p:cTn id="17" dur="1" fill="hold">
                                          <p:stCondLst>
                                            <p:cond delay="0"/>
                                          </p:stCondLst>
                                        </p:cTn>
                                        <p:tgtEl>
                                          <p:spTgt spid="218116"/>
                                        </p:tgtEl>
                                        <p:attrNameLst>
                                          <p:attrName>style.visibility</p:attrName>
                                        </p:attrNameLst>
                                      </p:cBhvr>
                                      <p:to>
                                        <p:strVal val="visible"/>
                                      </p:to>
                                    </p:set>
                                    <p:animEffect transition="in" filter="dissolve">
                                      <p:cBhvr>
                                        <p:cTn id="18" dur="75"/>
                                        <p:tgtEl>
                                          <p:spTgt spid="2181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iterate type="lt">
                                    <p:tmPct val="100000"/>
                                  </p:iterate>
                                  <p:childTnLst>
                                    <p:set>
                                      <p:cBhvr>
                                        <p:cTn id="22" dur="1" fill="hold">
                                          <p:stCondLst>
                                            <p:cond delay="0"/>
                                          </p:stCondLst>
                                        </p:cTn>
                                        <p:tgtEl>
                                          <p:spTgt spid="218117"/>
                                        </p:tgtEl>
                                        <p:attrNameLst>
                                          <p:attrName>style.visibility</p:attrName>
                                        </p:attrNameLst>
                                      </p:cBhvr>
                                      <p:to>
                                        <p:strVal val="visible"/>
                                      </p:to>
                                    </p:set>
                                    <p:anim calcmode="lin" valueType="num">
                                      <p:cBhvr additive="base">
                                        <p:cTn id="23" dur="75" fill="hold"/>
                                        <p:tgtEl>
                                          <p:spTgt spid="218117"/>
                                        </p:tgtEl>
                                        <p:attrNameLst>
                                          <p:attrName>ppt_x</p:attrName>
                                        </p:attrNameLst>
                                      </p:cBhvr>
                                      <p:tavLst>
                                        <p:tav tm="0">
                                          <p:val>
                                            <p:strVal val="0-#ppt_w/2"/>
                                          </p:val>
                                        </p:tav>
                                        <p:tav tm="100000">
                                          <p:val>
                                            <p:strVal val="#ppt_x"/>
                                          </p:val>
                                        </p:tav>
                                      </p:tavLst>
                                    </p:anim>
                                    <p:anim calcmode="lin" valueType="num">
                                      <p:cBhvr additive="base">
                                        <p:cTn id="24" dur="75" fill="hold"/>
                                        <p:tgtEl>
                                          <p:spTgt spid="21811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iterate type="lt">
                                    <p:tmPct val="100000"/>
                                  </p:iterate>
                                  <p:childTnLst>
                                    <p:set>
                                      <p:cBhvr>
                                        <p:cTn id="28" dur="1" fill="hold">
                                          <p:stCondLst>
                                            <p:cond delay="0"/>
                                          </p:stCondLst>
                                        </p:cTn>
                                        <p:tgtEl>
                                          <p:spTgt spid="218118"/>
                                        </p:tgtEl>
                                        <p:attrNameLst>
                                          <p:attrName>style.visibility</p:attrName>
                                        </p:attrNameLst>
                                      </p:cBhvr>
                                      <p:to>
                                        <p:strVal val="visible"/>
                                      </p:to>
                                    </p:set>
                                    <p:anim calcmode="lin" valueType="num">
                                      <p:cBhvr additive="base">
                                        <p:cTn id="29" dur="75" fill="hold"/>
                                        <p:tgtEl>
                                          <p:spTgt spid="218118"/>
                                        </p:tgtEl>
                                        <p:attrNameLst>
                                          <p:attrName>ppt_x</p:attrName>
                                        </p:attrNameLst>
                                      </p:cBhvr>
                                      <p:tavLst>
                                        <p:tav tm="0">
                                          <p:val>
                                            <p:strVal val="0-#ppt_w/2"/>
                                          </p:val>
                                        </p:tav>
                                        <p:tav tm="100000">
                                          <p:val>
                                            <p:strVal val="#ppt_x"/>
                                          </p:val>
                                        </p:tav>
                                      </p:tavLst>
                                    </p:anim>
                                    <p:anim calcmode="lin" valueType="num">
                                      <p:cBhvr additive="base">
                                        <p:cTn id="30" dur="75" fill="hold"/>
                                        <p:tgtEl>
                                          <p:spTgt spid="218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utoUpdateAnimBg="0"/>
      <p:bldP spid="218116" grpId="0" autoUpdateAnimBg="0"/>
      <p:bldP spid="218117" grpId="0" autoUpdateAnimBg="0"/>
      <p:bldP spid="218118" grpId="0" autoUpdateAnimBg="0"/>
      <p:bldP spid="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descr="Sky Write K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lide Number Placeholder 3"/>
          <p:cNvSpPr txBox="1">
            <a:spLocks noGrp="1"/>
          </p:cNvSpPr>
          <p:nvPr/>
        </p:nvSpPr>
        <p:spPr bwMode="auto">
          <a:xfrm>
            <a:off x="9753600" y="6324601"/>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8AF2F926-1928-46D3-B6DC-AA1317AA462F}" type="slidenum">
              <a:rPr lang="en-US" sz="1200"/>
              <a:pPr lvl="1" algn="ctr"/>
              <a:t>71</a:t>
            </a:fld>
            <a:endParaRPr lang="en-US" sz="1200" dirty="0">
              <a:latin typeface="Times New Roman" pitchFamily="18" charset="0"/>
            </a:endParaRPr>
          </a:p>
        </p:txBody>
      </p:sp>
      <p:pic>
        <p:nvPicPr>
          <p:cNvPr id="2" name="Picture 1"/>
          <p:cNvPicPr>
            <a:picLocks noChangeAspect="1"/>
          </p:cNvPicPr>
          <p:nvPr/>
        </p:nvPicPr>
        <p:blipFill>
          <a:blip r:embed="rId4"/>
          <a:stretch>
            <a:fillRect/>
          </a:stretch>
        </p:blipFill>
        <p:spPr>
          <a:xfrm>
            <a:off x="8763000" y="371475"/>
            <a:ext cx="1676400" cy="2152650"/>
          </a:xfrm>
          <a:prstGeom prst="rect">
            <a:avLst/>
          </a:prstGeom>
          <a:ln w="19050">
            <a:solidFill>
              <a:schemeClr val="tx1">
                <a:lumMod val="65000"/>
                <a:lumOff val="35000"/>
              </a:schemeClr>
            </a:solidFill>
          </a:ln>
        </p:spPr>
      </p:pic>
      <p:sp>
        <p:nvSpPr>
          <p:cNvPr id="5" name="TextBox 4"/>
          <p:cNvSpPr txBox="1"/>
          <p:nvPr/>
        </p:nvSpPr>
        <p:spPr>
          <a:xfrm>
            <a:off x="8763000" y="2582608"/>
            <a:ext cx="1828800" cy="3785652"/>
          </a:xfrm>
          <a:prstGeom prst="rect">
            <a:avLst/>
          </a:prstGeom>
          <a:no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At 14, Charles Andrew Williams shot and killed 2, and injured 13 in the Santee, CA School shooting. Williams used a .22 revolver. He told investigators, that </a:t>
            </a:r>
            <a:r>
              <a:rPr lang="en-US" sz="1600" dirty="0">
                <a:solidFill>
                  <a:schemeClr val="bg1"/>
                </a:solidFill>
              </a:rPr>
              <a:t>he was "tired of being bullied.</a:t>
            </a:r>
          </a:p>
          <a:p>
            <a:endParaRPr lang="en-US" sz="1600" dirty="0">
              <a:solidFill>
                <a:schemeClr val="bg1"/>
              </a:solidFill>
              <a:latin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cs typeface="Calibri" panose="020F0502020204030204" pitchFamily="34" charset="0"/>
            </a:endParaRPr>
          </a:p>
          <a:p>
            <a:r>
              <a:rPr lang="en-US" sz="1600" dirty="0">
                <a:solidFill>
                  <a:schemeClr val="bg1"/>
                </a:solidFill>
                <a:latin typeface="Calibri" panose="020F0502020204030204" pitchFamily="34" charset="0"/>
                <a:cs typeface="Calibri" panose="020F0502020204030204" pitchFamily="34" charset="0"/>
              </a:rPr>
              <a:t>March 5, 2001.</a:t>
            </a:r>
          </a:p>
        </p:txBody>
      </p:sp>
    </p:spTree>
    <p:extLst>
      <p:ext uri="{BB962C8B-B14F-4D97-AF65-F5344CB8AC3E}">
        <p14:creationId xmlns:p14="http://schemas.microsoft.com/office/powerpoint/2010/main" val="2491125488"/>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44385" y="962656"/>
            <a:ext cx="3463636" cy="799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eaLnBrk="1" hangingPunct="1"/>
            <a:r>
              <a:rPr lang="en-US" sz="4000" dirty="0">
                <a:latin typeface="+mn-lt"/>
                <a:cs typeface="Calibri" pitchFamily="34" charset="0"/>
              </a:rPr>
              <a:t>A Distinction</a:t>
            </a:r>
          </a:p>
        </p:txBody>
      </p:sp>
      <p:sp>
        <p:nvSpPr>
          <p:cNvPr id="32770" name="Rectangle 3" descr="Rectangle: Click to edit Master text styles&#10;Second level&#10;Third level&#10;Fourth level&#10;Fifth level"/>
          <p:cNvSpPr>
            <a:spLocks noGrp="1" noChangeArrowheads="1"/>
          </p:cNvSpPr>
          <p:nvPr>
            <p:ph type="body" idx="1"/>
          </p:nvPr>
        </p:nvSpPr>
        <p:spPr>
          <a:xfrm>
            <a:off x="1283524" y="2315099"/>
            <a:ext cx="9624951" cy="3429000"/>
          </a:xfrm>
        </p:spPr>
        <p:txBody>
          <a:bodyPr>
            <a:normAutofit/>
          </a:bodyPr>
          <a:lstStyle/>
          <a:p>
            <a:pPr marL="0" indent="0" algn="ctr">
              <a:buNone/>
              <a:defRPr/>
            </a:pPr>
            <a:r>
              <a:rPr lang="en-US" sz="2800" u="sng" dirty="0">
                <a:effectLst>
                  <a:outerShdw blurRad="38100" dist="38100" dir="2700000" algn="tl">
                    <a:srgbClr val="000000">
                      <a:alpha val="43137"/>
                    </a:srgbClr>
                  </a:outerShdw>
                </a:effectLst>
                <a:cs typeface="Calibri" pitchFamily="34" charset="0"/>
              </a:rPr>
              <a:t>Making a Threat vs. Posing a Threat</a:t>
            </a:r>
          </a:p>
          <a:p>
            <a:pPr algn="ctr" eaLnBrk="1" hangingPunct="1">
              <a:buClr>
                <a:srgbClr val="0070C0"/>
              </a:buClr>
              <a:buFont typeface="Wingdings" panose="05000000000000000000" pitchFamily="2" charset="2"/>
              <a:buChar char="§"/>
              <a:defRPr/>
            </a:pPr>
            <a:endParaRPr lang="en-US" sz="800" dirty="0">
              <a:effectLst>
                <a:outerShdw blurRad="38100" dist="38100" dir="2700000" algn="tl">
                  <a:srgbClr val="000000">
                    <a:alpha val="43137"/>
                  </a:srgbClr>
                </a:outerShdw>
              </a:effectLst>
              <a:cs typeface="Calibri" pitchFamily="34" charset="0"/>
            </a:endParaRPr>
          </a:p>
          <a:p>
            <a:pPr lvl="1" eaLnBrk="1" hangingPunct="1">
              <a:buClr>
                <a:srgbClr val="0070C0"/>
              </a:buClr>
              <a:buFont typeface="Wingdings" pitchFamily="2" charset="2"/>
              <a:buChar char="§"/>
              <a:defRPr/>
            </a:pPr>
            <a:r>
              <a:rPr lang="en-US" sz="2400" dirty="0">
                <a:effectLst>
                  <a:outerShdw blurRad="38100" dist="38100" dir="2700000" algn="tl">
                    <a:srgbClr val="000000">
                      <a:alpha val="43137"/>
                    </a:srgbClr>
                  </a:outerShdw>
                </a:effectLst>
                <a:cs typeface="Calibri" pitchFamily="34" charset="0"/>
              </a:rPr>
              <a:t>Individuals can make threats with no intention or ability to act on them.</a:t>
            </a:r>
          </a:p>
          <a:p>
            <a:pPr lvl="1" eaLnBrk="1" hangingPunct="1">
              <a:buClr>
                <a:srgbClr val="0070C0"/>
              </a:buClr>
              <a:buFont typeface="Wingdings" pitchFamily="2" charset="2"/>
              <a:buChar char="§"/>
              <a:defRPr/>
            </a:pPr>
            <a:r>
              <a:rPr lang="en-US" sz="2400" dirty="0">
                <a:effectLst>
                  <a:outerShdw blurRad="38100" dist="38100" dir="2700000" algn="tl">
                    <a:srgbClr val="000000">
                      <a:alpha val="43137"/>
                    </a:srgbClr>
                  </a:outerShdw>
                </a:effectLst>
                <a:cs typeface="Calibri" pitchFamily="34" charset="0"/>
              </a:rPr>
              <a:t>Individuals can pose a threat without ever making a threat.</a:t>
            </a:r>
          </a:p>
          <a:p>
            <a:pPr lvl="1" eaLnBrk="1" hangingPunct="1">
              <a:buClr>
                <a:srgbClr val="0070C0"/>
              </a:buClr>
              <a:buFont typeface="Wingdings" pitchFamily="2" charset="2"/>
              <a:buChar char="§"/>
              <a:defRPr/>
            </a:pPr>
            <a:r>
              <a:rPr lang="en-US" sz="2400" dirty="0">
                <a:effectLst>
                  <a:outerShdw blurRad="38100" dist="38100" dir="2700000" algn="tl">
                    <a:srgbClr val="000000">
                      <a:alpha val="43137"/>
                    </a:srgbClr>
                  </a:outerShdw>
                </a:effectLst>
                <a:cs typeface="Calibri" pitchFamily="34" charset="0"/>
              </a:rPr>
              <a:t>Individuals can both make threats and pose threats to your safety. </a:t>
            </a:r>
          </a:p>
        </p:txBody>
      </p:sp>
      <p:sp>
        <p:nvSpPr>
          <p:cNvPr id="11268" name="Slide Number Placeholder 3"/>
          <p:cNvSpPr txBox="1">
            <a:spLocks noGrp="1"/>
          </p:cNvSpPr>
          <p:nvPr/>
        </p:nvSpPr>
        <p:spPr bwMode="auto">
          <a:xfrm>
            <a:off x="11353800" y="6492876"/>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34643A2F-C312-4F10-8988-A56AB51E2946}" type="slidenum">
              <a:rPr lang="en-US" sz="1200"/>
              <a:pPr lvl="1" algn="ctr"/>
              <a:t>72</a:t>
            </a:fld>
            <a:endParaRPr lang="en-US" sz="1200">
              <a:latin typeface="Times New Roman" pitchFamily="18" charset="0"/>
            </a:endParaRPr>
          </a:p>
        </p:txBody>
      </p:sp>
      <p:sp>
        <p:nvSpPr>
          <p:cNvPr id="2" name="TextBox 1"/>
          <p:cNvSpPr txBox="1"/>
          <p:nvPr/>
        </p:nvSpPr>
        <p:spPr>
          <a:xfrm>
            <a:off x="1811508" y="5267045"/>
            <a:ext cx="8832272"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cs typeface="Calibri" pitchFamily="34" charset="0"/>
              </a:rPr>
              <a:t>Ultimately, it is more important to know if someone poses a threat, than if they have made a threat.</a:t>
            </a:r>
          </a:p>
        </p:txBody>
      </p:sp>
    </p:spTree>
    <p:extLst>
      <p:ext uri="{BB962C8B-B14F-4D97-AF65-F5344CB8AC3E}">
        <p14:creationId xmlns:p14="http://schemas.microsoft.com/office/powerpoint/2010/main" val="3525272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05" y="478025"/>
            <a:ext cx="6781800" cy="1600200"/>
          </a:xfrm>
        </p:spPr>
        <p:txBody>
          <a:bodyPr>
            <a:normAutofit fontScale="90000"/>
          </a:bodyPr>
          <a:lstStyle/>
          <a:p>
            <a:r>
              <a:rPr lang="en-US" sz="4000" dirty="0">
                <a:cs typeface="Calibri" pitchFamily="34" charset="0"/>
              </a:rPr>
              <a:t>No Useful Profile,</a:t>
            </a:r>
            <a:br>
              <a:rPr lang="en-US" sz="4000" dirty="0">
                <a:cs typeface="Calibri" pitchFamily="34" charset="0"/>
              </a:rPr>
            </a:br>
            <a:r>
              <a:rPr lang="en-US" sz="4000" dirty="0">
                <a:cs typeface="Calibri" pitchFamily="34" charset="0"/>
              </a:rPr>
              <a:t>But Important Commonalities</a:t>
            </a:r>
          </a:p>
        </p:txBody>
      </p:sp>
      <p:pic>
        <p:nvPicPr>
          <p:cNvPr id="4" name="Picture 3" descr="http://www.washingtonpost.com/rf/image_606w/2010-2019/WashingtonPost/2013/01/03/Interactivity/Images/shooting-suspects.jpg"/>
          <p:cNvPicPr/>
          <p:nvPr/>
        </p:nvPicPr>
        <p:blipFill>
          <a:blip r:embed="rId2">
            <a:extLst>
              <a:ext uri="{28A0092B-C50C-407E-A947-70E740481C1C}">
                <a14:useLocalDpi xmlns:a14="http://schemas.microsoft.com/office/drawing/2010/main" val="0"/>
              </a:ext>
            </a:extLst>
          </a:blip>
          <a:srcRect/>
          <a:stretch>
            <a:fillRect/>
          </a:stretch>
        </p:blipFill>
        <p:spPr bwMode="auto">
          <a:xfrm>
            <a:off x="2374909" y="2122756"/>
            <a:ext cx="7220197" cy="4370119"/>
          </a:xfrm>
          <a:prstGeom prst="rect">
            <a:avLst/>
          </a:prstGeom>
          <a:noFill/>
          <a:ln w="25400">
            <a:solidFill>
              <a:schemeClr val="tx1"/>
            </a:solidFill>
          </a:ln>
        </p:spPr>
      </p:pic>
      <p:sp>
        <p:nvSpPr>
          <p:cNvPr id="7"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73</a:t>
            </a:fld>
            <a:endParaRPr lang="en-US" sz="1200" dirty="0">
              <a:latin typeface="Times New Roman" pitchFamily="18" charset="0"/>
            </a:endParaRPr>
          </a:p>
        </p:txBody>
      </p:sp>
    </p:spTree>
    <p:extLst>
      <p:ext uri="{BB962C8B-B14F-4D97-AF65-F5344CB8AC3E}">
        <p14:creationId xmlns:p14="http://schemas.microsoft.com/office/powerpoint/2010/main" val="3401906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25" y="994368"/>
            <a:ext cx="6213680" cy="571500"/>
          </a:xfrm>
        </p:spPr>
        <p:txBody>
          <a:bodyPr>
            <a:noAutofit/>
          </a:bodyPr>
          <a:lstStyle/>
          <a:p>
            <a:pPr algn="l"/>
            <a:r>
              <a:rPr lang="en-US" sz="4000" dirty="0">
                <a:cs typeface="Calibri" pitchFamily="34" charset="0"/>
              </a:rPr>
              <a:t>Pathway to Violence</a:t>
            </a:r>
          </a:p>
        </p:txBody>
      </p:sp>
      <p:cxnSp>
        <p:nvCxnSpPr>
          <p:cNvPr id="7" name="Elbow Connector 6"/>
          <p:cNvCxnSpPr/>
          <p:nvPr/>
        </p:nvCxnSpPr>
        <p:spPr>
          <a:xfrm rot="5400000">
            <a:off x="3185228" y="5179453"/>
            <a:ext cx="1323353" cy="656112"/>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3842155" y="4499094"/>
            <a:ext cx="1323353" cy="656112"/>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a:off x="4499082" y="3797089"/>
            <a:ext cx="1323353" cy="656112"/>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a:off x="5161309" y="3135412"/>
            <a:ext cx="1323353" cy="656112"/>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5809272" y="2473735"/>
            <a:ext cx="1323353" cy="656112"/>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7841" y="5312764"/>
            <a:ext cx="1608063" cy="400110"/>
          </a:xfrm>
          <a:prstGeom prst="rect">
            <a:avLst/>
          </a:prstGeom>
          <a:noFill/>
        </p:spPr>
        <p:txBody>
          <a:bodyPr wrap="square" rtlCol="0">
            <a:spAutoFit/>
          </a:bodyPr>
          <a:lstStyle/>
          <a:p>
            <a:pPr algn="r"/>
            <a:r>
              <a:rPr lang="en-US" sz="2000" dirty="0">
                <a:effectLst>
                  <a:outerShdw blurRad="38100" dist="38100" dir="2700000" algn="tl">
                    <a:srgbClr val="000000">
                      <a:alpha val="43137"/>
                    </a:srgbClr>
                  </a:outerShdw>
                </a:effectLst>
                <a:latin typeface="Calibri" pitchFamily="34" charset="0"/>
                <a:cs typeface="Calibri" pitchFamily="34" charset="0"/>
              </a:rPr>
              <a:t>Grievance</a:t>
            </a:r>
          </a:p>
        </p:txBody>
      </p:sp>
      <p:sp>
        <p:nvSpPr>
          <p:cNvPr id="20" name="TextBox 19"/>
          <p:cNvSpPr txBox="1"/>
          <p:nvPr/>
        </p:nvSpPr>
        <p:spPr>
          <a:xfrm>
            <a:off x="2272201" y="4625984"/>
            <a:ext cx="2117387"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Calibri" pitchFamily="34" charset="0"/>
                <a:cs typeface="Calibri" pitchFamily="34" charset="0"/>
              </a:rPr>
              <a:t>Violent Ideation</a:t>
            </a:r>
          </a:p>
        </p:txBody>
      </p:sp>
      <p:sp>
        <p:nvSpPr>
          <p:cNvPr id="21" name="TextBox 20"/>
          <p:cNvSpPr txBox="1"/>
          <p:nvPr/>
        </p:nvSpPr>
        <p:spPr>
          <a:xfrm>
            <a:off x="2258241" y="3894665"/>
            <a:ext cx="2494590" cy="400110"/>
          </a:xfrm>
          <a:prstGeom prst="rect">
            <a:avLst/>
          </a:prstGeom>
          <a:noFill/>
        </p:spPr>
        <p:txBody>
          <a:bodyPr wrap="square" rtlCol="0">
            <a:spAutoFit/>
          </a:bodyPr>
          <a:lstStyle/>
          <a:p>
            <a:pPr algn="r"/>
            <a:r>
              <a:rPr lang="en-US" sz="2000" dirty="0">
                <a:effectLst>
                  <a:outerShdw blurRad="38100" dist="38100" dir="2700000" algn="tl">
                    <a:srgbClr val="000000">
                      <a:alpha val="43137"/>
                    </a:srgbClr>
                  </a:outerShdw>
                </a:effectLst>
                <a:latin typeface="Calibri" pitchFamily="34" charset="0"/>
                <a:cs typeface="Calibri" pitchFamily="34" charset="0"/>
              </a:rPr>
              <a:t>Research &amp; Planning</a:t>
            </a:r>
          </a:p>
        </p:txBody>
      </p:sp>
      <p:sp>
        <p:nvSpPr>
          <p:cNvPr id="22" name="TextBox 21"/>
          <p:cNvSpPr txBox="1"/>
          <p:nvPr/>
        </p:nvSpPr>
        <p:spPr>
          <a:xfrm>
            <a:off x="2858768" y="3237948"/>
            <a:ext cx="2615672" cy="400110"/>
          </a:xfrm>
          <a:prstGeom prst="rect">
            <a:avLst/>
          </a:prstGeom>
          <a:noFill/>
        </p:spPr>
        <p:txBody>
          <a:bodyPr wrap="square" rtlCol="0">
            <a:spAutoFit/>
          </a:bodyPr>
          <a:lstStyle/>
          <a:p>
            <a:pPr algn="r"/>
            <a:r>
              <a:rPr lang="en-US" sz="2000" dirty="0">
                <a:effectLst>
                  <a:outerShdw blurRad="38100" dist="38100" dir="2700000" algn="tl">
                    <a:srgbClr val="000000">
                      <a:alpha val="43137"/>
                    </a:srgbClr>
                  </a:outerShdw>
                </a:effectLst>
                <a:latin typeface="Calibri" pitchFamily="34" charset="0"/>
                <a:cs typeface="Calibri" pitchFamily="34" charset="0"/>
              </a:rPr>
              <a:t>Pre-attack Preparation</a:t>
            </a:r>
          </a:p>
        </p:txBody>
      </p:sp>
      <p:sp>
        <p:nvSpPr>
          <p:cNvPr id="23" name="TextBox 22"/>
          <p:cNvSpPr txBox="1"/>
          <p:nvPr/>
        </p:nvSpPr>
        <p:spPr>
          <a:xfrm>
            <a:off x="3809957" y="2587830"/>
            <a:ext cx="2298026" cy="400110"/>
          </a:xfrm>
          <a:prstGeom prst="rect">
            <a:avLst/>
          </a:prstGeom>
          <a:noFill/>
        </p:spPr>
        <p:txBody>
          <a:bodyPr wrap="square" rtlCol="0">
            <a:spAutoFit/>
          </a:bodyPr>
          <a:lstStyle/>
          <a:p>
            <a:pPr algn="r"/>
            <a:r>
              <a:rPr lang="en-US" sz="2000" dirty="0">
                <a:effectLst>
                  <a:outerShdw blurRad="38100" dist="38100" dir="2700000" algn="tl">
                    <a:srgbClr val="000000">
                      <a:alpha val="43137"/>
                    </a:srgbClr>
                  </a:outerShdw>
                </a:effectLst>
                <a:latin typeface="Calibri" pitchFamily="34" charset="0"/>
                <a:cs typeface="Calibri" pitchFamily="34" charset="0"/>
              </a:rPr>
              <a:t>Probing &amp; Breaches</a:t>
            </a:r>
          </a:p>
        </p:txBody>
      </p:sp>
      <p:sp>
        <p:nvSpPr>
          <p:cNvPr id="24" name="TextBox 23"/>
          <p:cNvSpPr txBox="1"/>
          <p:nvPr/>
        </p:nvSpPr>
        <p:spPr>
          <a:xfrm>
            <a:off x="5828048" y="1922141"/>
            <a:ext cx="885455" cy="400110"/>
          </a:xfrm>
          <a:prstGeom prst="rect">
            <a:avLst/>
          </a:prstGeom>
          <a:noFill/>
        </p:spPr>
        <p:txBody>
          <a:bodyPr wrap="square" rtlCol="0">
            <a:spAutoFit/>
          </a:bodyPr>
          <a:lstStyle/>
          <a:p>
            <a:pPr algn="r"/>
            <a:r>
              <a:rPr lang="en-US" sz="2000" dirty="0">
                <a:effectLst>
                  <a:outerShdw blurRad="38100" dist="38100" dir="2700000" algn="tl">
                    <a:srgbClr val="000000">
                      <a:alpha val="43137"/>
                    </a:srgbClr>
                  </a:outerShdw>
                </a:effectLst>
                <a:latin typeface="Calibri" pitchFamily="34" charset="0"/>
                <a:cs typeface="Calibri" pitchFamily="34" charset="0"/>
              </a:rPr>
              <a:t>Attack</a:t>
            </a:r>
          </a:p>
        </p:txBody>
      </p:sp>
      <p:sp>
        <p:nvSpPr>
          <p:cNvPr id="26" name="TextBox 25"/>
          <p:cNvSpPr txBox="1"/>
          <p:nvPr/>
        </p:nvSpPr>
        <p:spPr>
          <a:xfrm rot="18534506">
            <a:off x="4050064" y="5143341"/>
            <a:ext cx="1528299" cy="415498"/>
          </a:xfrm>
          <a:prstGeom prst="rect">
            <a:avLst/>
          </a:prstGeom>
          <a:noFill/>
        </p:spPr>
        <p:txBody>
          <a:bodyPr wrap="square" rtlCol="0">
            <a:spAutoFit/>
          </a:bodyPr>
          <a:lstStyle/>
          <a:p>
            <a:pPr algn="ctr"/>
            <a:r>
              <a:rPr lang="en-US" sz="2100" dirty="0">
                <a:effectLst>
                  <a:outerShdw blurRad="38100" dist="38100" dir="2700000" algn="tl">
                    <a:srgbClr val="000000">
                      <a:alpha val="43137"/>
                    </a:srgbClr>
                  </a:outerShdw>
                </a:effectLst>
                <a:latin typeface="Calibri" pitchFamily="34" charset="0"/>
                <a:cs typeface="Calibri" pitchFamily="34" charset="0"/>
              </a:rPr>
              <a:t>Decision</a:t>
            </a:r>
          </a:p>
        </p:txBody>
      </p:sp>
      <p:sp>
        <p:nvSpPr>
          <p:cNvPr id="28" name="TextBox 27"/>
          <p:cNvSpPr txBox="1"/>
          <p:nvPr/>
        </p:nvSpPr>
        <p:spPr>
          <a:xfrm rot="18535447">
            <a:off x="6138682" y="3032240"/>
            <a:ext cx="1243941"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itchFamily="34" charset="0"/>
                <a:cs typeface="Calibri" pitchFamily="34" charset="0"/>
              </a:rPr>
              <a:t>Final Acts</a:t>
            </a:r>
          </a:p>
        </p:txBody>
      </p:sp>
      <p:cxnSp>
        <p:nvCxnSpPr>
          <p:cNvPr id="30" name="Straight Arrow Connector 29"/>
          <p:cNvCxnSpPr/>
          <p:nvPr/>
        </p:nvCxnSpPr>
        <p:spPr>
          <a:xfrm flipV="1">
            <a:off x="4746999" y="2739125"/>
            <a:ext cx="2931993" cy="3293011"/>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8696266">
            <a:off x="4849220" y="4200963"/>
            <a:ext cx="3659973"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itchFamily="34" charset="0"/>
                <a:cs typeface="Calibri" pitchFamily="34" charset="0"/>
              </a:rPr>
              <a:t>Escalation            De-escalation</a:t>
            </a:r>
          </a:p>
        </p:txBody>
      </p:sp>
      <p:sp>
        <p:nvSpPr>
          <p:cNvPr id="32" name="TextBox 31"/>
          <p:cNvSpPr txBox="1"/>
          <p:nvPr/>
        </p:nvSpPr>
        <p:spPr>
          <a:xfrm>
            <a:off x="7510361" y="5350327"/>
            <a:ext cx="2558671"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itchFamily="34" charset="0"/>
                <a:cs typeface="Calibri" pitchFamily="34" charset="0"/>
              </a:rPr>
              <a:t>Calhoun &amp; Weston, 2003</a:t>
            </a:r>
          </a:p>
        </p:txBody>
      </p:sp>
      <p:sp>
        <p:nvSpPr>
          <p:cNvPr id="25"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74</a:t>
            </a:fld>
            <a:endParaRPr lang="en-US" sz="1200" dirty="0">
              <a:latin typeface="Times New Roman" pitchFamily="18" charset="0"/>
            </a:endParaRPr>
          </a:p>
        </p:txBody>
      </p:sp>
    </p:spTree>
    <p:extLst>
      <p:ext uri="{BB962C8B-B14F-4D97-AF65-F5344CB8AC3E}">
        <p14:creationId xmlns:p14="http://schemas.microsoft.com/office/powerpoint/2010/main" val="1864397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4798" y="952513"/>
            <a:ext cx="7802380" cy="552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l" eaLnBrk="1" hangingPunct="1"/>
            <a:r>
              <a:rPr lang="en-US" sz="4000" dirty="0">
                <a:cs typeface="Calibri" pitchFamily="34" charset="0"/>
              </a:rPr>
              <a:t>The Role of Warning Behaviors </a:t>
            </a:r>
          </a:p>
        </p:txBody>
      </p:sp>
      <p:sp>
        <p:nvSpPr>
          <p:cNvPr id="3" name="TextBox 2"/>
          <p:cNvSpPr txBox="1"/>
          <p:nvPr/>
        </p:nvSpPr>
        <p:spPr>
          <a:xfrm>
            <a:off x="8127178" y="5728365"/>
            <a:ext cx="4150895" cy="523220"/>
          </a:xfrm>
          <a:prstGeom prst="rect">
            <a:avLst/>
          </a:prstGeom>
          <a:noFill/>
        </p:spPr>
        <p:txBody>
          <a:bodyPr wrap="square" rtlCol="0">
            <a:spAutoFit/>
          </a:bodyPr>
          <a:lstStyle/>
          <a:p>
            <a:r>
              <a:rPr lang="en-US" sz="1400" dirty="0">
                <a:latin typeface="Calibri" pitchFamily="34" charset="0"/>
                <a:cs typeface="Calibri" pitchFamily="34" charset="0"/>
              </a:rPr>
              <a:t>The Role of Warning Behaviors (Meloy et al., Behavioral Sciences  and the Law, 29:2011</a:t>
            </a:r>
            <a:r>
              <a:rPr lang="en-US" sz="1400" dirty="0"/>
              <a:t>)</a:t>
            </a:r>
          </a:p>
        </p:txBody>
      </p:sp>
      <p:sp>
        <p:nvSpPr>
          <p:cNvPr id="4" name="TextBox 3"/>
          <p:cNvSpPr txBox="1"/>
          <p:nvPr/>
        </p:nvSpPr>
        <p:spPr>
          <a:xfrm>
            <a:off x="1023920" y="2031859"/>
            <a:ext cx="6935857" cy="4401205"/>
          </a:xfrm>
          <a:prstGeom prst="rect">
            <a:avLst/>
          </a:prstGeom>
          <a:noFill/>
        </p:spPr>
        <p:txBody>
          <a:bodyPr wrap="square" rtlCol="0">
            <a:spAutoFit/>
          </a:bodyPr>
          <a:lstStyle/>
          <a:p>
            <a:r>
              <a:rPr lang="en-US" sz="2400" dirty="0">
                <a:solidFill>
                  <a:schemeClr val="tx1">
                    <a:lumMod val="65000"/>
                    <a:lumOff val="35000"/>
                  </a:schemeClr>
                </a:solidFill>
                <a:cs typeface="Calibri" pitchFamily="34" charset="0"/>
              </a:rPr>
              <a:t>Research is increasingly pointing away from                           individual personality traits as useful indicators of risk, and towards patterns of behavior and communication referred to as “Warning Behaviors.”</a:t>
            </a:r>
          </a:p>
          <a:p>
            <a:endParaRPr lang="en-US" sz="800" dirty="0">
              <a:solidFill>
                <a:schemeClr val="tx1">
                  <a:lumMod val="65000"/>
                  <a:lumOff val="35000"/>
                </a:schemeClr>
              </a:solidFill>
              <a:cs typeface="Calibri" pitchFamily="34" charset="0"/>
            </a:endParaRPr>
          </a:p>
          <a:p>
            <a:r>
              <a:rPr lang="en-US" sz="2400" dirty="0">
                <a:solidFill>
                  <a:schemeClr val="tx1">
                    <a:lumMod val="65000"/>
                    <a:lumOff val="35000"/>
                  </a:schemeClr>
                </a:solidFill>
                <a:cs typeface="Calibri" pitchFamily="34" charset="0"/>
              </a:rPr>
              <a:t>Warning Behaviors are acute and dynamic correlates of risk:</a:t>
            </a:r>
          </a:p>
          <a:p>
            <a:pPr marL="342900" indent="-342900">
              <a:buClr>
                <a:schemeClr val="accent1"/>
              </a:buClr>
              <a:buFont typeface="Wingdings" pitchFamily="2" charset="2"/>
              <a:buChar char="§"/>
            </a:pPr>
            <a:endParaRPr lang="en-US" sz="800" dirty="0">
              <a:solidFill>
                <a:schemeClr val="tx1">
                  <a:lumMod val="65000"/>
                  <a:lumOff val="35000"/>
                </a:schemeClr>
              </a:solidFill>
              <a:cs typeface="Calibri" pitchFamily="34" charset="0"/>
            </a:endParaRPr>
          </a:p>
          <a:p>
            <a:pPr marL="685800" lvl="1" indent="-342900">
              <a:buClr>
                <a:srgbClr val="0070C0"/>
              </a:buClr>
              <a:buFont typeface="Wingdings" pitchFamily="2" charset="2"/>
              <a:buChar char="§"/>
            </a:pPr>
            <a:r>
              <a:rPr lang="en-US" sz="2400" dirty="0">
                <a:solidFill>
                  <a:schemeClr val="tx1">
                    <a:lumMod val="65000"/>
                    <a:lumOff val="35000"/>
                  </a:schemeClr>
                </a:solidFill>
                <a:cs typeface="Calibri" pitchFamily="34" charset="0"/>
              </a:rPr>
              <a:t>They are </a:t>
            </a:r>
            <a:r>
              <a:rPr lang="en-US" sz="2400" i="1" dirty="0">
                <a:solidFill>
                  <a:schemeClr val="tx1">
                    <a:lumMod val="65000"/>
                    <a:lumOff val="35000"/>
                  </a:schemeClr>
                </a:solidFill>
                <a:cs typeface="Calibri" pitchFamily="34" charset="0"/>
              </a:rPr>
              <a:t>accelerants</a:t>
            </a:r>
            <a:r>
              <a:rPr lang="en-US" sz="2400" dirty="0">
                <a:solidFill>
                  <a:schemeClr val="tx1">
                    <a:lumMod val="65000"/>
                    <a:lumOff val="35000"/>
                  </a:schemeClr>
                </a:solidFill>
                <a:cs typeface="Calibri" pitchFamily="34" charset="0"/>
              </a:rPr>
              <a:t>—focus on accelerating change.</a:t>
            </a:r>
          </a:p>
          <a:p>
            <a:pPr marL="685800" lvl="1" indent="-342900">
              <a:buClr>
                <a:srgbClr val="0070C0"/>
              </a:buClr>
              <a:buFont typeface="Wingdings" pitchFamily="2" charset="2"/>
              <a:buChar char="§"/>
            </a:pPr>
            <a:r>
              <a:rPr lang="en-US" sz="2400" dirty="0">
                <a:solidFill>
                  <a:schemeClr val="tx1">
                    <a:lumMod val="65000"/>
                    <a:lumOff val="35000"/>
                  </a:schemeClr>
                </a:solidFill>
                <a:cs typeface="Calibri" pitchFamily="34" charset="0"/>
              </a:rPr>
              <a:t>Patterns of behavior rather than individual risk factors.</a:t>
            </a:r>
          </a:p>
        </p:txBody>
      </p:sp>
      <p:pic>
        <p:nvPicPr>
          <p:cNvPr id="5" name="Picture 2" descr="http://lavachequilit.typepad.com/photos/red_flags/benidormbeachredflagphotobenidorm_smgp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68651" y="2645850"/>
            <a:ext cx="2840625" cy="2928426"/>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10"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75</a:t>
            </a:fld>
            <a:endParaRPr lang="en-US" sz="1200" dirty="0">
              <a:latin typeface="Times New Roman" pitchFamily="18" charset="0"/>
            </a:endParaRPr>
          </a:p>
        </p:txBody>
      </p:sp>
    </p:spTree>
    <p:extLst>
      <p:ext uri="{BB962C8B-B14F-4D97-AF65-F5344CB8AC3E}">
        <p14:creationId xmlns:p14="http://schemas.microsoft.com/office/powerpoint/2010/main" val="3638946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ctangle: Click to edit Master text styles&#10;Second level&#10;Third level&#10;Fourth level&#10;Fifth level"/>
          <p:cNvSpPr>
            <a:spLocks noGrp="1" noChangeArrowheads="1"/>
          </p:cNvSpPr>
          <p:nvPr>
            <p:ph idx="1"/>
          </p:nvPr>
        </p:nvSpPr>
        <p:spPr>
          <a:xfrm>
            <a:off x="1559196" y="2500628"/>
            <a:ext cx="5169151" cy="3806025"/>
          </a:xfrm>
        </p:spPr>
        <p:txBody>
          <a:bodyPr>
            <a:noAutofit/>
          </a:bodyPr>
          <a:lstStyle/>
          <a:p>
            <a:pPr marL="385763" indent="-385763">
              <a:buClr>
                <a:srgbClr val="0070C0"/>
              </a:buClr>
              <a:buFont typeface="Wingdings" panose="05000000000000000000" pitchFamily="2" charset="2"/>
              <a:buChar char="§"/>
            </a:pPr>
            <a:r>
              <a:rPr lang="en-US" dirty="0">
                <a:cs typeface="Calibri" pitchFamily="34" charset="0"/>
              </a:rPr>
              <a:t>Pathway</a:t>
            </a:r>
          </a:p>
          <a:p>
            <a:pPr marL="385763" indent="-385763">
              <a:buClr>
                <a:srgbClr val="0070C0"/>
              </a:buClr>
              <a:buFont typeface="Wingdings" panose="05000000000000000000" pitchFamily="2" charset="2"/>
              <a:buChar char="§"/>
            </a:pPr>
            <a:r>
              <a:rPr lang="en-US" dirty="0">
                <a:cs typeface="Calibri" pitchFamily="34" charset="0"/>
              </a:rPr>
              <a:t>Fixation</a:t>
            </a:r>
          </a:p>
          <a:p>
            <a:pPr marL="385763" indent="-385763">
              <a:buClr>
                <a:srgbClr val="0070C0"/>
              </a:buClr>
              <a:buFont typeface="Wingdings" panose="05000000000000000000" pitchFamily="2" charset="2"/>
              <a:buChar char="§"/>
            </a:pPr>
            <a:r>
              <a:rPr lang="en-US" dirty="0">
                <a:cs typeface="Calibri" pitchFamily="34" charset="0"/>
              </a:rPr>
              <a:t>Identification</a:t>
            </a:r>
          </a:p>
          <a:p>
            <a:pPr marL="385763" indent="-385763">
              <a:buClr>
                <a:srgbClr val="0070C0"/>
              </a:buClr>
              <a:buFont typeface="Wingdings" panose="05000000000000000000" pitchFamily="2" charset="2"/>
              <a:buChar char="§"/>
            </a:pPr>
            <a:r>
              <a:rPr lang="en-US" dirty="0">
                <a:cs typeface="Calibri" pitchFamily="34" charset="0"/>
              </a:rPr>
              <a:t>Novel aggression</a:t>
            </a:r>
          </a:p>
          <a:p>
            <a:pPr marL="385763" indent="-385763">
              <a:buClr>
                <a:srgbClr val="0070C0"/>
              </a:buClr>
              <a:buFont typeface="Wingdings" panose="05000000000000000000" pitchFamily="2" charset="2"/>
              <a:buChar char="§"/>
            </a:pPr>
            <a:r>
              <a:rPr lang="en-US" dirty="0">
                <a:cs typeface="Calibri" pitchFamily="34" charset="0"/>
              </a:rPr>
              <a:t>Energy burst</a:t>
            </a:r>
          </a:p>
          <a:p>
            <a:pPr marL="385763" indent="-385763">
              <a:buClr>
                <a:srgbClr val="0070C0"/>
              </a:buClr>
              <a:buFont typeface="Wingdings" panose="05000000000000000000" pitchFamily="2" charset="2"/>
              <a:buChar char="§"/>
            </a:pPr>
            <a:r>
              <a:rPr lang="en-US" dirty="0">
                <a:cs typeface="Calibri" pitchFamily="34" charset="0"/>
              </a:rPr>
              <a:t>Leakage</a:t>
            </a:r>
          </a:p>
          <a:p>
            <a:pPr marL="385763" indent="-385763">
              <a:buClr>
                <a:srgbClr val="0070C0"/>
              </a:buClr>
              <a:buFont typeface="Wingdings" panose="05000000000000000000" pitchFamily="2" charset="2"/>
              <a:buChar char="§"/>
            </a:pPr>
            <a:r>
              <a:rPr lang="en-US" dirty="0">
                <a:cs typeface="Calibri" pitchFamily="34" charset="0"/>
              </a:rPr>
              <a:t>Directly communicated threat</a:t>
            </a:r>
          </a:p>
          <a:p>
            <a:pPr marL="385763" indent="-385763">
              <a:buClr>
                <a:srgbClr val="0070C0"/>
              </a:buClr>
              <a:buFont typeface="Wingdings" panose="05000000000000000000" pitchFamily="2" charset="2"/>
              <a:buChar char="§"/>
            </a:pPr>
            <a:r>
              <a:rPr lang="en-US" dirty="0">
                <a:cs typeface="Calibri" pitchFamily="34" charset="0"/>
              </a:rPr>
              <a:t>Last resort behavior</a:t>
            </a:r>
          </a:p>
        </p:txBody>
      </p:sp>
      <p:sp>
        <p:nvSpPr>
          <p:cNvPr id="5" name="Rectangle 2"/>
          <p:cNvSpPr>
            <a:spLocks noGrp="1" noChangeArrowheads="1"/>
          </p:cNvSpPr>
          <p:nvPr>
            <p:ph type="title"/>
          </p:nvPr>
        </p:nvSpPr>
        <p:spPr bwMode="auto">
          <a:xfrm>
            <a:off x="472684" y="967464"/>
            <a:ext cx="8071709"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l" eaLnBrk="1" hangingPunct="1"/>
            <a:r>
              <a:rPr lang="en-US" sz="4000" dirty="0">
                <a:cs typeface="Calibri" pitchFamily="34" charset="0"/>
              </a:rPr>
              <a:t>Established Warning Behaviors </a:t>
            </a:r>
          </a:p>
        </p:txBody>
      </p:sp>
      <p:pic>
        <p:nvPicPr>
          <p:cNvPr id="7170" name="Picture 2" descr="https://encrypted-tbn1.gstatic.com/images?q=tbn:ANd9GcSZ6pfsrGBEY_zWtyjarQiHmssa6Waf2o5dbY5nmM5kDxsojroA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959" y="2614535"/>
            <a:ext cx="4089533" cy="292645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76</a:t>
            </a:fld>
            <a:endParaRPr lang="en-US" sz="1200" dirty="0">
              <a:latin typeface="Times New Roman" pitchFamily="18" charset="0"/>
            </a:endParaRPr>
          </a:p>
        </p:txBody>
      </p:sp>
    </p:spTree>
    <p:extLst>
      <p:ext uri="{BB962C8B-B14F-4D97-AF65-F5344CB8AC3E}">
        <p14:creationId xmlns:p14="http://schemas.microsoft.com/office/powerpoint/2010/main" val="34785679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6" y="695794"/>
            <a:ext cx="6355869" cy="1176087"/>
          </a:xfrm>
        </p:spPr>
        <p:txBody>
          <a:bodyPr>
            <a:noAutofit/>
          </a:bodyPr>
          <a:lstStyle/>
          <a:p>
            <a:r>
              <a:rPr lang="en-US" sz="4000" dirty="0">
                <a:cs typeface="Calibri" panose="020F0502020204030204" pitchFamily="34" charset="0"/>
              </a:rPr>
              <a:t>Pathway Warning Behavior</a:t>
            </a:r>
          </a:p>
        </p:txBody>
      </p:sp>
      <p:sp>
        <p:nvSpPr>
          <p:cNvPr id="3" name="Content Placeholder 2"/>
          <p:cNvSpPr>
            <a:spLocks noGrp="1"/>
          </p:cNvSpPr>
          <p:nvPr>
            <p:ph idx="1"/>
          </p:nvPr>
        </p:nvSpPr>
        <p:spPr>
          <a:xfrm>
            <a:off x="1973920" y="2109884"/>
            <a:ext cx="8126320" cy="2343151"/>
          </a:xfrm>
        </p:spPr>
        <p:txBody>
          <a:bodyPr>
            <a:normAutofit/>
          </a:bodyPr>
          <a:lstStyle/>
          <a:p>
            <a:pPr marL="0" indent="0">
              <a:buNone/>
            </a:pPr>
            <a:r>
              <a:rPr lang="en-US" sz="2800" u="sng" dirty="0">
                <a:effectLst>
                  <a:outerShdw blurRad="38100" dist="38100" dir="2700000" algn="tl">
                    <a:srgbClr val="000000">
                      <a:alpha val="43137"/>
                    </a:srgbClr>
                  </a:outerShdw>
                </a:effectLst>
                <a:cs typeface="Calibri" pitchFamily="34" charset="0"/>
              </a:rPr>
              <a:t>Pathway warning behavior </a:t>
            </a:r>
            <a:r>
              <a:rPr lang="en-US" sz="2800" dirty="0">
                <a:effectLst>
                  <a:outerShdw blurRad="38100" dist="38100" dir="2700000" algn="tl">
                    <a:srgbClr val="000000">
                      <a:alpha val="43137"/>
                    </a:srgbClr>
                  </a:outerShdw>
                </a:effectLst>
                <a:cs typeface="Calibri" pitchFamily="34" charset="0"/>
              </a:rPr>
              <a:t>– any behavior that is part of research, planning, preparation, or implementation of an attack (Calhoun &amp; Weston, 2003; Fein &amp; </a:t>
            </a:r>
            <a:r>
              <a:rPr lang="en-US" sz="2800" dirty="0" err="1">
                <a:effectLst>
                  <a:outerShdw blurRad="38100" dist="38100" dir="2700000" algn="tl">
                    <a:srgbClr val="000000">
                      <a:alpha val="43137"/>
                    </a:srgbClr>
                  </a:outerShdw>
                </a:effectLst>
                <a:cs typeface="Calibri" pitchFamily="34" charset="0"/>
              </a:rPr>
              <a:t>Vossekuil</a:t>
            </a:r>
            <a:r>
              <a:rPr lang="en-US" sz="2800" dirty="0">
                <a:effectLst>
                  <a:outerShdw blurRad="38100" dist="38100" dir="2700000" algn="tl">
                    <a:srgbClr val="000000">
                      <a:alpha val="43137"/>
                    </a:srgbClr>
                  </a:outerShdw>
                </a:effectLst>
                <a:cs typeface="Calibri" pitchFamily="34" charset="0"/>
              </a:rPr>
              <a:t>, 1998, 1999).</a:t>
            </a:r>
          </a:p>
        </p:txBody>
      </p:sp>
      <p:pic>
        <p:nvPicPr>
          <p:cNvPr id="1026" name="Picture 2" descr="https://encrypted-tbn1.gstatic.com/images?q=tbn:ANd9GcTiBLdz4JhM1nmp2X4-Tf3QLLcq9FCLQSE-Glx-WW9x_bIq1g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819" y="3976560"/>
            <a:ext cx="3781347" cy="251631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3"/>
          <p:cNvSpPr txBox="1">
            <a:spLocks noGrp="1"/>
          </p:cNvSpPr>
          <p:nvPr/>
        </p:nvSpPr>
        <p:spPr bwMode="auto">
          <a:xfrm>
            <a:off x="113538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77</a:t>
            </a:fld>
            <a:endParaRPr lang="en-US" sz="1200" dirty="0">
              <a:latin typeface="Times New Roman" pitchFamily="18" charset="0"/>
            </a:endParaRPr>
          </a:p>
        </p:txBody>
      </p:sp>
    </p:spTree>
    <p:extLst>
      <p:ext uri="{BB962C8B-B14F-4D97-AF65-F5344CB8AC3E}">
        <p14:creationId xmlns:p14="http://schemas.microsoft.com/office/powerpoint/2010/main" val="5527090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7" y="786853"/>
            <a:ext cx="6333812" cy="1149017"/>
          </a:xfrm>
        </p:spPr>
        <p:txBody>
          <a:bodyPr>
            <a:noAutofit/>
          </a:bodyPr>
          <a:lstStyle/>
          <a:p>
            <a:r>
              <a:rPr lang="en-US" sz="4000" dirty="0">
                <a:cs typeface="Calibri" panose="020F0502020204030204" pitchFamily="34" charset="0"/>
              </a:rPr>
              <a:t>Fixation Warning Behavior</a:t>
            </a:r>
          </a:p>
        </p:txBody>
      </p:sp>
      <p:sp>
        <p:nvSpPr>
          <p:cNvPr id="3" name="Content Placeholder 2"/>
          <p:cNvSpPr>
            <a:spLocks noGrp="1"/>
          </p:cNvSpPr>
          <p:nvPr>
            <p:ph idx="1"/>
          </p:nvPr>
        </p:nvSpPr>
        <p:spPr>
          <a:xfrm>
            <a:off x="1642485" y="2110706"/>
            <a:ext cx="8850630" cy="2870470"/>
          </a:xfrm>
        </p:spPr>
        <p:txBody>
          <a:bodyPr>
            <a:noAutofit/>
          </a:bodyPr>
          <a:lstStyle/>
          <a:p>
            <a:pPr marL="0" indent="0">
              <a:buNone/>
            </a:pPr>
            <a:r>
              <a:rPr lang="en-US" dirty="0">
                <a:effectLst>
                  <a:outerShdw blurRad="38100" dist="38100" dir="2700000" algn="tl">
                    <a:srgbClr val="000000">
                      <a:alpha val="43137"/>
                    </a:srgbClr>
                  </a:outerShdw>
                </a:effectLst>
                <a:cs typeface="Calibri" panose="020F0502020204030204" pitchFamily="34" charset="0"/>
              </a:rPr>
              <a:t>Fixation warning behavior – any behavior that indicates an increasingly pathological preoccupation with a person or a cause (Mullen et al., 2009). It is measured by:</a:t>
            </a:r>
          </a:p>
          <a:p>
            <a:pPr marL="0" indent="0">
              <a:buNone/>
            </a:pPr>
            <a:endParaRPr lang="en-US" sz="1000" dirty="0">
              <a:effectLst>
                <a:outerShdw blurRad="38100" dist="38100" dir="2700000" algn="tl">
                  <a:srgbClr val="000000">
                    <a:alpha val="43137"/>
                  </a:srgbClr>
                </a:outerShdw>
              </a:effectLst>
              <a:cs typeface="Calibri" panose="020F0502020204030204" pitchFamily="34" charset="0"/>
            </a:endParaRPr>
          </a:p>
          <a:p>
            <a:pPr marL="457200" indent="-457200">
              <a:buFont typeface="+mj-lt"/>
              <a:buAutoNum type="alphaLcParenR"/>
            </a:pPr>
            <a:r>
              <a:rPr lang="en-US" dirty="0">
                <a:effectLst>
                  <a:outerShdw blurRad="38100" dist="38100" dir="2700000" algn="tl">
                    <a:srgbClr val="000000">
                      <a:alpha val="43137"/>
                    </a:srgbClr>
                  </a:outerShdw>
                </a:effectLst>
                <a:cs typeface="Calibri" panose="020F0502020204030204" pitchFamily="34" charset="0"/>
              </a:rPr>
              <a:t>increasing perseveration on the person or cause; </a:t>
            </a:r>
          </a:p>
          <a:p>
            <a:pPr marL="457200" indent="-457200">
              <a:buFont typeface="+mj-lt"/>
              <a:buAutoNum type="alphaLcParenR"/>
            </a:pPr>
            <a:r>
              <a:rPr lang="en-US" dirty="0">
                <a:effectLst>
                  <a:outerShdw blurRad="38100" dist="38100" dir="2700000" algn="tl">
                    <a:srgbClr val="000000">
                      <a:alpha val="43137"/>
                    </a:srgbClr>
                  </a:outerShdw>
                </a:effectLst>
                <a:cs typeface="Calibri" panose="020F0502020204030204" pitchFamily="34" charset="0"/>
              </a:rPr>
              <a:t>increasingly strident opinion;</a:t>
            </a:r>
          </a:p>
          <a:p>
            <a:pPr marL="457200" indent="-457200">
              <a:buFont typeface="+mj-lt"/>
              <a:buAutoNum type="alphaLcParenR"/>
            </a:pPr>
            <a:r>
              <a:rPr lang="en-US" dirty="0">
                <a:effectLst>
                  <a:outerShdw blurRad="38100" dist="38100" dir="2700000" algn="tl">
                    <a:srgbClr val="000000">
                      <a:alpha val="43137"/>
                    </a:srgbClr>
                  </a:outerShdw>
                </a:effectLst>
                <a:cs typeface="Calibri" panose="020F0502020204030204" pitchFamily="34" charset="0"/>
              </a:rPr>
              <a:t>increasingly negative characterization of the object of ﬁxation;</a:t>
            </a:r>
          </a:p>
          <a:p>
            <a:pPr marL="457200" indent="-457200">
              <a:buFont typeface="+mj-lt"/>
              <a:buAutoNum type="alphaLcParenR"/>
            </a:pPr>
            <a:r>
              <a:rPr lang="en-US" dirty="0">
                <a:effectLst>
                  <a:outerShdw blurRad="38100" dist="38100" dir="2700000" algn="tl">
                    <a:srgbClr val="000000">
                      <a:alpha val="43137"/>
                    </a:srgbClr>
                  </a:outerShdw>
                </a:effectLst>
                <a:cs typeface="Calibri" panose="020F0502020204030204" pitchFamily="34" charset="0"/>
              </a:rPr>
              <a:t>impact on the family or other associates of the object of ﬁxation, if present and aware;</a:t>
            </a:r>
          </a:p>
          <a:p>
            <a:pPr marL="457200" indent="-457200">
              <a:buFont typeface="+mj-lt"/>
              <a:buAutoNum type="alphaLcParenR"/>
            </a:pPr>
            <a:r>
              <a:rPr lang="en-US" dirty="0">
                <a:effectLst>
                  <a:outerShdw blurRad="38100" dist="38100" dir="2700000" algn="tl">
                    <a:srgbClr val="000000">
                      <a:alpha val="43137"/>
                    </a:srgbClr>
                  </a:outerShdw>
                </a:effectLst>
                <a:cs typeface="Calibri" panose="020F0502020204030204" pitchFamily="34" charset="0"/>
              </a:rPr>
              <a:t>angry emotional undertone. It is typically accompanied by social or occupational/Academic deterioration.</a:t>
            </a:r>
          </a:p>
        </p:txBody>
      </p:sp>
      <p:sp>
        <p:nvSpPr>
          <p:cNvPr id="5" name="Slide Number Placeholder 3"/>
          <p:cNvSpPr txBox="1">
            <a:spLocks noGrp="1"/>
          </p:cNvSpPr>
          <p:nvPr/>
        </p:nvSpPr>
        <p:spPr bwMode="auto">
          <a:xfrm>
            <a:off x="11277600" y="6475769"/>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78</a:t>
            </a:fld>
            <a:endParaRPr lang="en-US" sz="1200" dirty="0">
              <a:latin typeface="Times New Roman" pitchFamily="18" charset="0"/>
            </a:endParaRPr>
          </a:p>
        </p:txBody>
      </p:sp>
    </p:spTree>
    <p:extLst>
      <p:ext uri="{BB962C8B-B14F-4D97-AF65-F5344CB8AC3E}">
        <p14:creationId xmlns:p14="http://schemas.microsoft.com/office/powerpoint/2010/main" val="14663793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9" y="752008"/>
            <a:ext cx="7436706" cy="1112921"/>
          </a:xfrm>
        </p:spPr>
        <p:txBody>
          <a:bodyPr>
            <a:noAutofit/>
          </a:bodyPr>
          <a:lstStyle/>
          <a:p>
            <a:r>
              <a:rPr lang="en-US" sz="4000" dirty="0">
                <a:effectLst>
                  <a:outerShdw blurRad="38100" dist="38100" dir="2700000" algn="tl">
                    <a:srgbClr val="000000">
                      <a:alpha val="43137"/>
                    </a:srgbClr>
                  </a:outerShdw>
                </a:effectLst>
                <a:cs typeface="Calibri" panose="020F0502020204030204" pitchFamily="34" charset="0"/>
              </a:rPr>
              <a:t>Identification Warning Behavior</a:t>
            </a:r>
          </a:p>
        </p:txBody>
      </p:sp>
      <p:sp>
        <p:nvSpPr>
          <p:cNvPr id="3" name="Content Placeholder 2"/>
          <p:cNvSpPr>
            <a:spLocks noGrp="1"/>
          </p:cNvSpPr>
          <p:nvPr>
            <p:ph idx="1"/>
          </p:nvPr>
        </p:nvSpPr>
        <p:spPr>
          <a:xfrm>
            <a:off x="5075419" y="2427689"/>
            <a:ext cx="5924677" cy="3868179"/>
          </a:xfrm>
        </p:spPr>
        <p:txBody>
          <a:bodyPr>
            <a:normAutofit/>
          </a:bodyPr>
          <a:lstStyle/>
          <a:p>
            <a:pPr marL="0" indent="0">
              <a:buNone/>
            </a:pPr>
            <a:r>
              <a:rPr lang="en-US" u="sng" dirty="0">
                <a:effectLst>
                  <a:outerShdw blurRad="38100" dist="38100" dir="2700000" algn="tl">
                    <a:srgbClr val="000000">
                      <a:alpha val="43137"/>
                    </a:srgbClr>
                  </a:outerShdw>
                </a:effectLst>
                <a:cs typeface="Calibri" panose="020F0502020204030204" pitchFamily="34" charset="0"/>
              </a:rPr>
              <a:t>Identification warning behavior </a:t>
            </a:r>
            <a:r>
              <a:rPr lang="en-US" dirty="0">
                <a:effectLst>
                  <a:outerShdw blurRad="38100" dist="38100" dir="2700000" algn="tl">
                    <a:srgbClr val="000000">
                      <a:alpha val="43137"/>
                    </a:srgbClr>
                  </a:outerShdw>
                </a:effectLst>
                <a:cs typeface="Calibri" panose="020F0502020204030204" pitchFamily="34" charset="0"/>
              </a:rPr>
              <a:t>– any behavior that indicates a psychological desire to be a “pseudo-commando” (Dietz, 1986; Knoll, 2010), have a “warrior mentality,” (</a:t>
            </a:r>
            <a:r>
              <a:rPr lang="en-US" dirty="0" err="1">
                <a:effectLst>
                  <a:outerShdw blurRad="38100" dist="38100" dir="2700000" algn="tl">
                    <a:srgbClr val="000000">
                      <a:alpha val="43137"/>
                    </a:srgbClr>
                  </a:outerShdw>
                </a:effectLst>
                <a:cs typeface="Calibri" panose="020F0502020204030204" pitchFamily="34" charset="0"/>
              </a:rPr>
              <a:t>Hempel</a:t>
            </a:r>
            <a:r>
              <a:rPr lang="en-US" dirty="0">
                <a:effectLst>
                  <a:outerShdw blurRad="38100" dist="38100" dir="2700000" algn="tl">
                    <a:srgbClr val="000000">
                      <a:alpha val="43137"/>
                    </a:srgbClr>
                  </a:outerShdw>
                </a:effectLst>
                <a:cs typeface="Calibri" panose="020F0502020204030204" pitchFamily="34" charset="0"/>
              </a:rPr>
              <a:t> et al., 1999), closely associate with weapons or other military or law enforcement paraphernalia, identify with previous attackers or assassins, or identify oneself as an agent to advance a particular cause or belief system.</a:t>
            </a:r>
          </a:p>
          <a:p>
            <a:pPr marL="0" indent="0">
              <a:buNone/>
            </a:pPr>
            <a:endParaRPr lang="en-US" sz="2100" dirty="0">
              <a:latin typeface="Calibri" panose="020F0502020204030204" pitchFamily="34" charset="0"/>
              <a:cs typeface="Calibri" panose="020F0502020204030204" pitchFamily="34" charset="0"/>
            </a:endParaRPr>
          </a:p>
        </p:txBody>
      </p:sp>
      <p:pic>
        <p:nvPicPr>
          <p:cNvPr id="10242" name="Picture 2" descr="https://encrypted-tbn0.gstatic.com/images?q=tbn:ANd9GcTeAWnrITS-jb5R-0ZUhjiYbTdk7OEHjpXO4K2FkTp-nt2p0ZpW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39" y="2748175"/>
            <a:ext cx="3914727" cy="293604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bwMode="auto">
          <a:xfrm>
            <a:off x="11277600" y="6489417"/>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79</a:t>
            </a:fld>
            <a:endParaRPr lang="en-US" sz="1200" dirty="0">
              <a:latin typeface="Times New Roman" pitchFamily="18" charset="0"/>
            </a:endParaRPr>
          </a:p>
        </p:txBody>
      </p:sp>
    </p:spTree>
    <p:extLst>
      <p:ext uri="{BB962C8B-B14F-4D97-AF65-F5344CB8AC3E}">
        <p14:creationId xmlns:p14="http://schemas.microsoft.com/office/powerpoint/2010/main" val="4059630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62" y="424496"/>
            <a:ext cx="8150331" cy="1600200"/>
          </a:xfrm>
        </p:spPr>
        <p:txBody>
          <a:bodyPr>
            <a:normAutofit/>
          </a:bodyPr>
          <a:lstStyle/>
          <a:p>
            <a:r>
              <a:rPr lang="en-US" sz="4000" dirty="0">
                <a:cs typeface="Calibri" pitchFamily="34" charset="0"/>
              </a:rPr>
              <a:t>Comprehensive Active Shooter Incident </a:t>
            </a:r>
            <a:r>
              <a:rPr lang="en-US" sz="4000" dirty="0" smtClean="0">
                <a:cs typeface="Calibri" pitchFamily="34" charset="0"/>
              </a:rPr>
              <a:t>Management CASIM</a:t>
            </a:r>
            <a:r>
              <a:rPr lang="en-US" sz="1600" dirty="0" smtClean="0">
                <a:latin typeface="Century Gothic" panose="020B0502020202020204" pitchFamily="34" charset="0"/>
                <a:cs typeface="Calibri" pitchFamily="34" charset="0"/>
              </a:rPr>
              <a:t>™</a:t>
            </a:r>
            <a:r>
              <a:rPr lang="en-US" sz="4000" dirty="0" smtClean="0">
                <a:cs typeface="Calibri" pitchFamily="34" charset="0"/>
              </a:rPr>
              <a:t>)</a:t>
            </a:r>
            <a:endParaRPr lang="en-US" sz="4000" dirty="0">
              <a:cs typeface="Calibri" pitchFamily="34" charset="0"/>
            </a:endParaRPr>
          </a:p>
        </p:txBody>
      </p:sp>
      <p:pic>
        <p:nvPicPr>
          <p:cNvPr id="1026" name="Picture 2" descr="http://www.muhsd.k12.ca.us/cms/lib5/CA01001051/Centricity/Domain/14/REM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14" y="2275201"/>
            <a:ext cx="3629104" cy="3595634"/>
          </a:xfrm>
          <a:prstGeom prst="rect">
            <a:avLst/>
          </a:prstGeom>
          <a:noFill/>
          <a:ln w="25400">
            <a:solidFill>
              <a:schemeClr val="accent6"/>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5949" y="2380247"/>
            <a:ext cx="2962792" cy="3385542"/>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Preparedness</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Training</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Team Development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Exercises/Drills</a:t>
            </a:r>
          </a:p>
          <a:p>
            <a:pPr marL="742950" lvl="1" indent="-285750">
              <a:buClr>
                <a:schemeClr val="accent1"/>
              </a:buClr>
              <a:buFont typeface="Wingdings" pitchFamily="2" charset="2"/>
              <a:buChar char="§"/>
            </a:pPr>
            <a:endParaRPr lang="en-US" dirty="0">
              <a:effectLst>
                <a:outerShdw blurRad="38100" dist="38100" dir="2700000" algn="tl">
                  <a:srgbClr val="000000">
                    <a:alpha val="43137"/>
                  </a:srgbClr>
                </a:outerShdw>
              </a:effectLst>
              <a:latin typeface="Calibri" pitchFamily="34" charset="0"/>
              <a:cs typeface="Calibri" pitchFamily="34" charset="0"/>
            </a:endParaRPr>
          </a:p>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Response</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Assessment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Notification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Emergency Actions</a:t>
            </a: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6" name="TextBox 5"/>
          <p:cNvSpPr txBox="1"/>
          <p:nvPr/>
        </p:nvSpPr>
        <p:spPr>
          <a:xfrm>
            <a:off x="793006" y="2215731"/>
            <a:ext cx="3095401" cy="4216539"/>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cs typeface="Calibri" pitchFamily="34" charset="0"/>
              </a:rPr>
              <a:t>Mitigation</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Executive Buy-In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Policies, Plans, Procedures</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Risk Assessment</a:t>
            </a:r>
          </a:p>
          <a:p>
            <a:pPr lvl="1">
              <a:buClr>
                <a:schemeClr val="accent1"/>
              </a:buClr>
            </a:pPr>
            <a:endParaRPr lang="en-US" dirty="0">
              <a:effectLst>
                <a:outerShdw blurRad="38100" dist="38100" dir="2700000" algn="tl">
                  <a:srgbClr val="000000">
                    <a:alpha val="43137"/>
                  </a:srgbClr>
                </a:outerShdw>
              </a:effectLst>
              <a:cs typeface="Calibri" pitchFamily="34" charset="0"/>
            </a:endParaRPr>
          </a:p>
          <a:p>
            <a:pPr marL="285750" indent="-285750">
              <a:buClr>
                <a:srgbClr val="00B0F0"/>
              </a:buClr>
              <a:buFont typeface="Wingdings" panose="05000000000000000000" pitchFamily="2" charset="2"/>
              <a:buChar char="§"/>
            </a:pPr>
            <a:r>
              <a:rPr lang="en-US" u="sng" dirty="0" smtClean="0">
                <a:effectLst>
                  <a:outerShdw blurRad="38100" dist="38100" dir="2700000" algn="tl">
                    <a:srgbClr val="000000">
                      <a:alpha val="43137"/>
                    </a:srgbClr>
                  </a:outerShdw>
                </a:effectLst>
                <a:cs typeface="Calibri" pitchFamily="34" charset="0"/>
              </a:rPr>
              <a:t>Recovery</a:t>
            </a:r>
            <a:endParaRPr lang="en-US" u="sng" dirty="0">
              <a:effectLst>
                <a:outerShdw blurRad="38100" dist="38100" dir="2700000" algn="tl">
                  <a:srgbClr val="000000">
                    <a:alpha val="43137"/>
                  </a:srgbClr>
                </a:outerShdw>
              </a:effectLst>
              <a:cs typeface="Calibri" pitchFamily="34" charset="0"/>
            </a:endParaRP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Psych First Aid/Trauma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Investigation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Business Continuity</a:t>
            </a:r>
          </a:p>
          <a:p>
            <a:pPr marL="742950" lvl="1" indent="-285750">
              <a:buClr>
                <a:schemeClr val="accent1"/>
              </a:buClr>
              <a:buFont typeface="Wingdings" pitchFamily="2" charset="2"/>
              <a:buChar char="§"/>
            </a:pPr>
            <a:endParaRPr lang="en-US" dirty="0">
              <a:latin typeface="Calibri" pitchFamily="34" charset="0"/>
              <a:cs typeface="Calibri" pitchFamily="34" charset="0"/>
            </a:endParaRP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10" name="Slide Number Placeholder 3"/>
          <p:cNvSpPr txBox="1">
            <a:spLocks noGrp="1"/>
          </p:cNvSpPr>
          <p:nvPr/>
        </p:nvSpPr>
        <p:spPr bwMode="auto">
          <a:xfrm>
            <a:off x="11277600" y="6478073"/>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a:t>
            </a:fld>
            <a:endParaRPr lang="en-US" sz="1200" dirty="0">
              <a:latin typeface="Times New Roman" pitchFamily="18" charset="0"/>
            </a:endParaRPr>
          </a:p>
        </p:txBody>
      </p:sp>
    </p:spTree>
    <p:extLst>
      <p:ext uri="{BB962C8B-B14F-4D97-AF65-F5344CB8AC3E}">
        <p14:creationId xmlns:p14="http://schemas.microsoft.com/office/powerpoint/2010/main" val="11005164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7" y="657185"/>
            <a:ext cx="8140553" cy="1212182"/>
          </a:xfrm>
        </p:spPr>
        <p:txBody>
          <a:bodyPr>
            <a:noAutofit/>
          </a:bodyPr>
          <a:lstStyle/>
          <a:p>
            <a:r>
              <a:rPr lang="en-US" sz="4000" dirty="0">
                <a:cs typeface="Calibri" pitchFamily="34" charset="0"/>
              </a:rPr>
              <a:t>Novel Aggression Warning Behavior</a:t>
            </a:r>
          </a:p>
        </p:txBody>
      </p:sp>
      <p:sp>
        <p:nvSpPr>
          <p:cNvPr id="3" name="Content Placeholder 2"/>
          <p:cNvSpPr>
            <a:spLocks noGrp="1"/>
          </p:cNvSpPr>
          <p:nvPr>
            <p:ph idx="1"/>
          </p:nvPr>
        </p:nvSpPr>
        <p:spPr>
          <a:xfrm>
            <a:off x="408199" y="1985686"/>
            <a:ext cx="7608967" cy="2343151"/>
          </a:xfrm>
        </p:spPr>
        <p:txBody>
          <a:bodyPr>
            <a:noAutofit/>
          </a:bodyPr>
          <a:lstStyle/>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latin typeface="+mj-lt"/>
                <a:cs typeface="Calibri" panose="020F0502020204030204" pitchFamily="34" charset="0"/>
              </a:rPr>
              <a:t>Novel aggression warning behavior – an act of violence which appears unrelated to any targeted violence pathway warning behavior which is committed for the ﬁrst time.</a:t>
            </a:r>
          </a:p>
          <a:p>
            <a:pPr>
              <a:buClr>
                <a:srgbClr val="0070C0"/>
              </a:buClr>
              <a:buFont typeface="Wingdings" panose="05000000000000000000" pitchFamily="2" charset="2"/>
              <a:buChar char="§"/>
            </a:pPr>
            <a:endParaRPr lang="en-US" sz="400" dirty="0">
              <a:effectLst>
                <a:outerShdw blurRad="38100" dist="38100" dir="2700000" algn="tl">
                  <a:srgbClr val="000000">
                    <a:alpha val="43137"/>
                  </a:srgbClr>
                </a:outerShdw>
              </a:effectLst>
              <a:latin typeface="+mj-lt"/>
              <a:cs typeface="Calibri" panose="020F0502020204030204" pitchFamily="34" charset="0"/>
            </a:endParaRP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latin typeface="+mj-lt"/>
                <a:cs typeface="Calibri" panose="020F0502020204030204" pitchFamily="34" charset="0"/>
              </a:rPr>
              <a:t>Such behaviors may be utilized to test the ability (de Becker, 1997) of the subject to actually do a violent act, and may be a measure of response tendency, the motivation to act on the environment (Hull, 1952), or a behavioral tryout (</a:t>
            </a:r>
            <a:r>
              <a:rPr lang="en-US" sz="2200" dirty="0" err="1">
                <a:effectLst>
                  <a:outerShdw blurRad="38100" dist="38100" dir="2700000" algn="tl">
                    <a:srgbClr val="000000">
                      <a:alpha val="43137"/>
                    </a:srgbClr>
                  </a:outerShdw>
                </a:effectLst>
                <a:latin typeface="+mj-lt"/>
                <a:cs typeface="Calibri" panose="020F0502020204030204" pitchFamily="34" charset="0"/>
              </a:rPr>
              <a:t>MacCulloch</a:t>
            </a:r>
            <a:r>
              <a:rPr lang="en-US" sz="2200" dirty="0">
                <a:effectLst>
                  <a:outerShdw blurRad="38100" dist="38100" dir="2700000" algn="tl">
                    <a:srgbClr val="000000">
                      <a:alpha val="43137"/>
                    </a:srgbClr>
                  </a:outerShdw>
                </a:effectLst>
                <a:latin typeface="+mj-lt"/>
                <a:cs typeface="Calibri" panose="020F0502020204030204" pitchFamily="34" charset="0"/>
              </a:rPr>
              <a:t>, Snowden, Wood, &amp; Mills, 1983). </a:t>
            </a:r>
          </a:p>
          <a:p>
            <a:pPr marL="0" indent="0">
              <a:buClr>
                <a:srgbClr val="0070C0"/>
              </a:buClr>
              <a:buNone/>
            </a:pPr>
            <a:endParaRPr lang="en-US" sz="400" dirty="0">
              <a:effectLst>
                <a:outerShdw blurRad="38100" dist="38100" dir="2700000" algn="tl">
                  <a:srgbClr val="000000">
                    <a:alpha val="43137"/>
                  </a:srgbClr>
                </a:outerShdw>
              </a:effectLst>
              <a:latin typeface="+mj-lt"/>
              <a:cs typeface="Calibri" panose="020F0502020204030204" pitchFamily="34" charset="0"/>
            </a:endParaRP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latin typeface="+mj-lt"/>
                <a:cs typeface="Calibri" panose="020F0502020204030204" pitchFamily="34" charset="0"/>
              </a:rPr>
              <a:t>When homicide occurs within this warning behavior, it may be “proof of kill” (G. </a:t>
            </a:r>
            <a:r>
              <a:rPr lang="en-US" sz="2200" dirty="0" err="1">
                <a:effectLst>
                  <a:outerShdw blurRad="38100" dist="38100" dir="2700000" algn="tl">
                    <a:srgbClr val="000000">
                      <a:alpha val="43137"/>
                    </a:srgbClr>
                  </a:outerShdw>
                </a:effectLst>
                <a:latin typeface="+mj-lt"/>
                <a:cs typeface="Calibri" panose="020F0502020204030204" pitchFamily="34" charset="0"/>
              </a:rPr>
              <a:t>Deisinger</a:t>
            </a:r>
            <a:r>
              <a:rPr lang="en-US" sz="2200" dirty="0">
                <a:effectLst>
                  <a:outerShdw blurRad="38100" dist="38100" dir="2700000" algn="tl">
                    <a:srgbClr val="000000">
                      <a:alpha val="43137"/>
                    </a:srgbClr>
                  </a:outerShdw>
                </a:effectLst>
                <a:latin typeface="+mj-lt"/>
                <a:cs typeface="Calibri" panose="020F0502020204030204" pitchFamily="34" charset="0"/>
              </a:rPr>
              <a:t>, personal communication, February, 2011).</a:t>
            </a:r>
          </a:p>
        </p:txBody>
      </p:sp>
      <p:sp>
        <p:nvSpPr>
          <p:cNvPr id="5"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80</a:t>
            </a:fld>
            <a:endParaRPr lang="en-US" sz="1200" dirty="0">
              <a:latin typeface="Times New Roman" pitchFamily="18" charset="0"/>
            </a:endParaRPr>
          </a:p>
        </p:txBody>
      </p:sp>
      <p:pic>
        <p:nvPicPr>
          <p:cNvPr id="18434" name="Picture 2" descr="https://encrypted-tbn3.gstatic.com/images?q=tbn:ANd9GcRiEdW71cBGOdBH7fTJngcHj7fAcJeBRUinPAOfJ75pfZUFEkmG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045" y="2981984"/>
            <a:ext cx="3596234" cy="2693706"/>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614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78" y="770441"/>
            <a:ext cx="7306363" cy="1013660"/>
          </a:xfrm>
        </p:spPr>
        <p:txBody>
          <a:bodyPr>
            <a:noAutofit/>
          </a:bodyPr>
          <a:lstStyle/>
          <a:p>
            <a:r>
              <a:rPr lang="en-US" sz="4000" dirty="0">
                <a:cs typeface="Calibri" pitchFamily="34" charset="0"/>
              </a:rPr>
              <a:t>Energy Burst Warning Behavior</a:t>
            </a:r>
          </a:p>
        </p:txBody>
      </p:sp>
      <p:sp>
        <p:nvSpPr>
          <p:cNvPr id="3" name="Content Placeholder 2"/>
          <p:cNvSpPr>
            <a:spLocks noGrp="1"/>
          </p:cNvSpPr>
          <p:nvPr>
            <p:ph idx="1"/>
          </p:nvPr>
        </p:nvSpPr>
        <p:spPr>
          <a:xfrm>
            <a:off x="1075698" y="2438400"/>
            <a:ext cx="5966547" cy="3960227"/>
          </a:xfrm>
        </p:spPr>
        <p:txBody>
          <a:bodyPr>
            <a:noAutofit/>
          </a:bodyPr>
          <a:lstStyle/>
          <a:p>
            <a:pPr marL="0" indent="0">
              <a:buNone/>
            </a:pPr>
            <a:r>
              <a:rPr lang="en-US" dirty="0">
                <a:effectLst>
                  <a:outerShdw blurRad="38100" dist="38100" dir="2700000" algn="tl">
                    <a:srgbClr val="000000">
                      <a:alpha val="43137"/>
                    </a:srgbClr>
                  </a:outerShdw>
                </a:effectLst>
                <a:cs typeface="Calibri" panose="020F0502020204030204" pitchFamily="34" charset="0"/>
              </a:rPr>
              <a:t>Energy burst warning behavior – an increase in the frequency or variety of any noted activities related to the target, even if the activities themselves are relatively innocuous, usually in the days or weeks before the attack (</a:t>
            </a:r>
            <a:r>
              <a:rPr lang="en-US" dirty="0" err="1">
                <a:effectLst>
                  <a:outerShdw blurRad="38100" dist="38100" dir="2700000" algn="tl">
                    <a:srgbClr val="000000">
                      <a:alpha val="43137"/>
                    </a:srgbClr>
                  </a:outerShdw>
                </a:effectLst>
                <a:cs typeface="Calibri" panose="020F0502020204030204" pitchFamily="34" charset="0"/>
              </a:rPr>
              <a:t>Odgers</a:t>
            </a:r>
            <a:r>
              <a:rPr lang="en-US" dirty="0">
                <a:effectLst>
                  <a:outerShdw blurRad="38100" dist="38100" dir="2700000" algn="tl">
                    <a:srgbClr val="000000">
                      <a:alpha val="43137"/>
                    </a:srgbClr>
                  </a:outerShdw>
                </a:effectLst>
                <a:cs typeface="Calibri" panose="020F0502020204030204" pitchFamily="34" charset="0"/>
              </a:rPr>
              <a:t>, </a:t>
            </a:r>
            <a:r>
              <a:rPr lang="en-US" i="1" dirty="0">
                <a:effectLst>
                  <a:outerShdw blurRad="38100" dist="38100" dir="2700000" algn="tl">
                    <a:srgbClr val="000000">
                      <a:alpha val="43137"/>
                    </a:srgbClr>
                  </a:outerShdw>
                </a:effectLst>
                <a:cs typeface="Calibri" panose="020F0502020204030204" pitchFamily="34" charset="0"/>
              </a:rPr>
              <a:t>et al.,</a:t>
            </a:r>
            <a:r>
              <a:rPr lang="en-US" dirty="0">
                <a:effectLst>
                  <a:outerShdw blurRad="38100" dist="38100" dir="2700000" algn="tl">
                    <a:srgbClr val="000000">
                      <a:alpha val="43137"/>
                    </a:srgbClr>
                  </a:outerShdw>
                </a:effectLst>
                <a:cs typeface="Calibri" panose="020F0502020204030204" pitchFamily="34" charset="0"/>
              </a:rPr>
              <a:t> 2009).</a:t>
            </a:r>
          </a:p>
        </p:txBody>
      </p:sp>
      <p:pic>
        <p:nvPicPr>
          <p:cNvPr id="8194" name="Picture 2" descr="https://encrypted-tbn2.gstatic.com/images?q=tbn:ANd9GcRccCF6IVbKkIfDCiCEQXLMRv9MHCeYiBNPS4DB8xV9G6ZNqD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613" y="2438400"/>
            <a:ext cx="3142471" cy="31424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bwMode="auto">
          <a:xfrm>
            <a:off x="11277600" y="6504912"/>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81</a:t>
            </a:fld>
            <a:endParaRPr lang="en-US" sz="1200" dirty="0">
              <a:latin typeface="Times New Roman" pitchFamily="18" charset="0"/>
            </a:endParaRPr>
          </a:p>
        </p:txBody>
      </p:sp>
    </p:spTree>
    <p:extLst>
      <p:ext uri="{BB962C8B-B14F-4D97-AF65-F5344CB8AC3E}">
        <p14:creationId xmlns:p14="http://schemas.microsoft.com/office/powerpoint/2010/main" val="8408560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16" y="788519"/>
            <a:ext cx="5791200" cy="1167619"/>
          </a:xfrm>
        </p:spPr>
        <p:txBody>
          <a:bodyPr>
            <a:normAutofit/>
          </a:bodyPr>
          <a:lstStyle/>
          <a:p>
            <a:r>
              <a:rPr lang="en-US" sz="4000" dirty="0">
                <a:latin typeface="Calibri" panose="020F0502020204030204" pitchFamily="34" charset="0"/>
                <a:cs typeface="Calibri" panose="020F0502020204030204" pitchFamily="34" charset="0"/>
              </a:rPr>
              <a:t>Leakage Warning Behavior</a:t>
            </a:r>
          </a:p>
        </p:txBody>
      </p:sp>
      <p:sp>
        <p:nvSpPr>
          <p:cNvPr id="3" name="Content Placeholder 2"/>
          <p:cNvSpPr>
            <a:spLocks noGrp="1"/>
          </p:cNvSpPr>
          <p:nvPr>
            <p:ph idx="1"/>
          </p:nvPr>
        </p:nvSpPr>
        <p:spPr>
          <a:xfrm>
            <a:off x="1451548" y="2118772"/>
            <a:ext cx="8937358" cy="3886200"/>
          </a:xfrm>
        </p:spPr>
        <p:txBody>
          <a:bodyPr>
            <a:normAutofit lnSpcReduction="10000"/>
          </a:bodyPr>
          <a:lstStyle/>
          <a:p>
            <a:pPr marL="0" indent="0">
              <a:buNone/>
            </a:pPr>
            <a:r>
              <a:rPr lang="en-US" sz="2200" u="sng" dirty="0">
                <a:effectLst>
                  <a:outerShdw blurRad="38100" dist="38100" dir="2700000" algn="tl">
                    <a:srgbClr val="000000">
                      <a:alpha val="43137"/>
                    </a:srgbClr>
                  </a:outerShdw>
                </a:effectLst>
                <a:cs typeface="Calibri" panose="020F0502020204030204" pitchFamily="34" charset="0"/>
              </a:rPr>
              <a:t>Leakage warning behavior </a:t>
            </a:r>
            <a:r>
              <a:rPr lang="en-US" sz="2200" dirty="0">
                <a:effectLst>
                  <a:outerShdw blurRad="38100" dist="38100" dir="2700000" algn="tl">
                    <a:srgbClr val="000000">
                      <a:alpha val="43137"/>
                    </a:srgbClr>
                  </a:outerShdw>
                </a:effectLst>
                <a:cs typeface="Calibri" panose="020F0502020204030204" pitchFamily="34" charset="0"/>
              </a:rPr>
              <a:t>– the communication to a third party of an intent to do harm to a target through an attack (Meloy &amp; O’Toole, 2011).</a:t>
            </a:r>
          </a:p>
          <a:p>
            <a:pPr marL="0" indent="0">
              <a:buNone/>
            </a:pPr>
            <a:endParaRPr lang="en-US" sz="1100" dirty="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itchFamily="34" charset="0"/>
              </a:rPr>
              <a:t>The communication to a third party of an intent to do harm to a target through an attack.</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itchFamily="34" charset="0"/>
              </a:rPr>
              <a:t>In adult mass murders*, 67% had leaked intent to third parties before an attack.</a:t>
            </a:r>
            <a:endParaRPr lang="en-US" sz="2200" baseline="30000" dirty="0">
              <a:effectLst>
                <a:outerShdw blurRad="38100" dist="38100" dir="2700000" algn="tl">
                  <a:srgbClr val="000000">
                    <a:alpha val="43137"/>
                  </a:srgbClr>
                </a:outerShdw>
              </a:effectLst>
              <a:cs typeface="Calibri" pitchFamily="34" charset="0"/>
            </a:endParaRP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itchFamily="34" charset="0"/>
              </a:rPr>
              <a:t>In adolescent mass murders, 58% leaked information prior to attacks.</a:t>
            </a:r>
            <a:endParaRPr lang="en-US" sz="2200" baseline="30000" dirty="0">
              <a:effectLst>
                <a:outerShdw blurRad="38100" dist="38100" dir="2700000" algn="tl">
                  <a:srgbClr val="000000">
                    <a:alpha val="43137"/>
                  </a:srgbClr>
                </a:outerShdw>
              </a:effectLst>
              <a:cs typeface="Calibri" pitchFamily="34" charset="0"/>
            </a:endParaRP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itchFamily="34" charset="0"/>
              </a:rPr>
              <a:t>In an FBI study of school shooters ALL (100%) engaged in some sort of pre-attack leakage.</a:t>
            </a:r>
            <a:endParaRPr lang="en-US" sz="2200" baseline="30000" dirty="0">
              <a:effectLst>
                <a:outerShdw blurRad="38100" dist="38100" dir="2700000" algn="tl">
                  <a:srgbClr val="000000">
                    <a:alpha val="43137"/>
                  </a:srgbClr>
                </a:outerShdw>
              </a:effectLst>
              <a:cs typeface="Calibri" pitchFamily="34" charset="0"/>
            </a:endParaRPr>
          </a:p>
          <a:p>
            <a:pPr marL="0" indent="0">
              <a:buNone/>
            </a:pPr>
            <a:endParaRPr lang="en-US" sz="2200" dirty="0">
              <a:latin typeface="Calibri" panose="020F0502020204030204" pitchFamily="34" charset="0"/>
              <a:cs typeface="Calibri" panose="020F0502020204030204" pitchFamily="34" charset="0"/>
            </a:endParaRPr>
          </a:p>
        </p:txBody>
      </p:sp>
      <p:sp>
        <p:nvSpPr>
          <p:cNvPr id="4" name="TextBox 3"/>
          <p:cNvSpPr txBox="1"/>
          <p:nvPr/>
        </p:nvSpPr>
        <p:spPr>
          <a:xfrm>
            <a:off x="2546732" y="6004972"/>
            <a:ext cx="7239000" cy="584775"/>
          </a:xfrm>
          <a:prstGeom prst="rect">
            <a:avLst/>
          </a:prstGeom>
          <a:noFill/>
        </p:spPr>
        <p:txBody>
          <a:bodyPr wrap="square" rtlCol="0">
            <a:spAutoFit/>
          </a:bodyPr>
          <a:lstStyle/>
          <a:p>
            <a:r>
              <a:rPr lang="en-US" sz="1600" i="1" dirty="0">
                <a:solidFill>
                  <a:schemeClr val="tx1">
                    <a:lumMod val="75000"/>
                    <a:lumOff val="25000"/>
                  </a:schemeClr>
                </a:solidFill>
                <a:latin typeface="Calibri" pitchFamily="34" charset="0"/>
                <a:cs typeface="Calibri" pitchFamily="34" charset="0"/>
              </a:rPr>
              <a:t>* Using the FBI definition, “mass murder” indicates three or more  people   killed in a single incident. Adult here means a subject </a:t>
            </a:r>
            <a:r>
              <a:rPr lang="en-US" sz="1600" i="1" u="sng" dirty="0">
                <a:solidFill>
                  <a:schemeClr val="tx1">
                    <a:lumMod val="75000"/>
                    <a:lumOff val="25000"/>
                  </a:schemeClr>
                </a:solidFill>
                <a:latin typeface="Calibri" pitchFamily="34" charset="0"/>
                <a:cs typeface="Calibri" pitchFamily="34" charset="0"/>
              </a:rPr>
              <a:t>&gt;</a:t>
            </a:r>
            <a:r>
              <a:rPr lang="en-US" sz="1600" i="1" dirty="0">
                <a:solidFill>
                  <a:schemeClr val="tx1">
                    <a:lumMod val="75000"/>
                    <a:lumOff val="25000"/>
                  </a:schemeClr>
                </a:solidFill>
                <a:latin typeface="Calibri" pitchFamily="34" charset="0"/>
                <a:cs typeface="Calibri" pitchFamily="34" charset="0"/>
              </a:rPr>
              <a:t>18 </a:t>
            </a:r>
            <a:r>
              <a:rPr lang="en-US" sz="1600" i="1" dirty="0" err="1">
                <a:solidFill>
                  <a:schemeClr val="tx1">
                    <a:lumMod val="75000"/>
                    <a:lumOff val="25000"/>
                  </a:schemeClr>
                </a:solidFill>
                <a:latin typeface="Calibri" pitchFamily="34" charset="0"/>
                <a:cs typeface="Calibri" pitchFamily="34" charset="0"/>
              </a:rPr>
              <a:t>y.o</a:t>
            </a:r>
            <a:r>
              <a:rPr lang="en-US" sz="1600" i="1" dirty="0">
                <a:solidFill>
                  <a:schemeClr val="tx1">
                    <a:lumMod val="65000"/>
                    <a:lumOff val="35000"/>
                  </a:schemeClr>
                </a:solidFill>
                <a:latin typeface="Calibri" pitchFamily="34" charset="0"/>
                <a:cs typeface="Calibri" pitchFamily="34" charset="0"/>
              </a:rPr>
              <a:t>.</a:t>
            </a:r>
          </a:p>
        </p:txBody>
      </p:sp>
      <p:sp>
        <p:nvSpPr>
          <p:cNvPr id="6" name="Slide Number Placeholder 3"/>
          <p:cNvSpPr txBox="1">
            <a:spLocks noGrp="1"/>
          </p:cNvSpPr>
          <p:nvPr/>
        </p:nvSpPr>
        <p:spPr bwMode="auto">
          <a:xfrm>
            <a:off x="11277600"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82</a:t>
            </a:fld>
            <a:endParaRPr lang="en-US" sz="1200" dirty="0">
              <a:latin typeface="Times New Roman" pitchFamily="18" charset="0"/>
            </a:endParaRPr>
          </a:p>
        </p:txBody>
      </p:sp>
    </p:spTree>
    <p:extLst>
      <p:ext uri="{BB962C8B-B14F-4D97-AF65-F5344CB8AC3E}">
        <p14:creationId xmlns:p14="http://schemas.microsoft.com/office/powerpoint/2010/main" val="775578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a:cs typeface="Calibri" pitchFamily="34" charset="0"/>
              </a:rPr>
              <a:t>Methods &amp; Themes of Leakage</a:t>
            </a:r>
          </a:p>
        </p:txBody>
      </p:sp>
      <p:sp>
        <p:nvSpPr>
          <p:cNvPr id="5" name="Content Placeholder 4"/>
          <p:cNvSpPr>
            <a:spLocks noGrp="1"/>
          </p:cNvSpPr>
          <p:nvPr>
            <p:ph idx="1"/>
          </p:nvPr>
        </p:nvSpPr>
        <p:spPr>
          <a:xfrm>
            <a:off x="4952123" y="2273505"/>
            <a:ext cx="3803441" cy="3599316"/>
          </a:xfrm>
        </p:spPr>
        <p:txBody>
          <a:bodyPr>
            <a:normAutofit/>
          </a:bodyPr>
          <a:lstStyle/>
          <a:p>
            <a:pPr marL="0" indent="0" algn="ctr">
              <a:buNone/>
            </a:pPr>
            <a:r>
              <a:rPr lang="en-US" u="sng" dirty="0">
                <a:solidFill>
                  <a:schemeClr val="tx1">
                    <a:lumMod val="65000"/>
                    <a:lumOff val="35000"/>
                  </a:schemeClr>
                </a:solidFill>
                <a:cs typeface="Calibri" pitchFamily="34" charset="0"/>
              </a:rPr>
              <a:t>Themes of Leakage</a:t>
            </a:r>
          </a:p>
          <a:p>
            <a:pPr marL="0" indent="0" algn="ctr">
              <a:buNone/>
            </a:pPr>
            <a:endParaRPr lang="en-US" u="sng" dirty="0">
              <a:solidFill>
                <a:schemeClr val="tx1">
                  <a:lumMod val="65000"/>
                  <a:lumOff val="35000"/>
                </a:schemeClr>
              </a:solidFill>
              <a:effectLst>
                <a:outerShdw blurRad="38100" dist="38100" dir="2700000" algn="tl">
                  <a:srgbClr val="000000">
                    <a:alpha val="43137"/>
                  </a:srgbClr>
                </a:outerShdw>
              </a:effectLst>
              <a:cs typeface="Calibri" pitchFamily="34" charset="0"/>
            </a:endParaRPr>
          </a:p>
          <a:p>
            <a:pPr>
              <a:buClr>
                <a:srgbClr val="0070C0"/>
              </a:buClr>
              <a:buFont typeface="Wingdings" pitchFamily="2" charset="2"/>
              <a:buChar char="§"/>
            </a:pPr>
            <a:r>
              <a:rPr lang="en-US" dirty="0">
                <a:solidFill>
                  <a:schemeClr val="tx1">
                    <a:lumMod val="65000"/>
                    <a:lumOff val="35000"/>
                  </a:schemeClr>
                </a:solidFill>
                <a:effectLst>
                  <a:outerShdw blurRad="38100" dist="38100" dir="2700000" algn="tl">
                    <a:srgbClr val="000000">
                      <a:alpha val="43137"/>
                    </a:srgbClr>
                  </a:outerShdw>
                </a:effectLst>
                <a:cs typeface="Calibri" pitchFamily="34" charset="0"/>
              </a:rPr>
              <a:t>Violence/ Suicidality</a:t>
            </a:r>
          </a:p>
          <a:p>
            <a:pPr>
              <a:buClr>
                <a:srgbClr val="0070C0"/>
              </a:buClr>
              <a:buFont typeface="Wingdings" pitchFamily="2" charset="2"/>
              <a:buChar char="§"/>
            </a:pPr>
            <a:r>
              <a:rPr lang="en-US" dirty="0">
                <a:solidFill>
                  <a:schemeClr val="tx1">
                    <a:lumMod val="65000"/>
                    <a:lumOff val="35000"/>
                  </a:schemeClr>
                </a:solidFill>
                <a:effectLst>
                  <a:outerShdw blurRad="38100" dist="38100" dir="2700000" algn="tl">
                    <a:srgbClr val="000000">
                      <a:alpha val="43137"/>
                    </a:srgbClr>
                  </a:outerShdw>
                </a:effectLst>
                <a:cs typeface="Calibri" pitchFamily="34" charset="0"/>
              </a:rPr>
              <a:t>Hopelessness/Despair</a:t>
            </a:r>
          </a:p>
          <a:p>
            <a:pPr>
              <a:buClr>
                <a:srgbClr val="0070C0"/>
              </a:buClr>
              <a:buFont typeface="Wingdings" pitchFamily="2" charset="2"/>
              <a:buChar char="§"/>
            </a:pPr>
            <a:r>
              <a:rPr lang="en-US" dirty="0">
                <a:solidFill>
                  <a:schemeClr val="tx1">
                    <a:lumMod val="65000"/>
                    <a:lumOff val="35000"/>
                  </a:schemeClr>
                </a:solidFill>
                <a:effectLst>
                  <a:outerShdw blurRad="38100" dist="38100" dir="2700000" algn="tl">
                    <a:srgbClr val="000000">
                      <a:alpha val="43137"/>
                    </a:srgbClr>
                  </a:outerShdw>
                </a:effectLst>
                <a:cs typeface="Calibri" pitchFamily="34" charset="0"/>
              </a:rPr>
              <a:t>Hatred/ Vengeance</a:t>
            </a:r>
          </a:p>
          <a:p>
            <a:pPr>
              <a:buClr>
                <a:srgbClr val="0070C0"/>
              </a:buClr>
              <a:buFont typeface="Wingdings" pitchFamily="2" charset="2"/>
              <a:buChar char="§"/>
            </a:pPr>
            <a:r>
              <a:rPr lang="en-US" dirty="0">
                <a:solidFill>
                  <a:schemeClr val="tx1">
                    <a:lumMod val="65000"/>
                    <a:lumOff val="35000"/>
                  </a:schemeClr>
                </a:solidFill>
                <a:effectLst>
                  <a:outerShdw blurRad="38100" dist="38100" dir="2700000" algn="tl">
                    <a:srgbClr val="000000">
                      <a:alpha val="43137"/>
                    </a:srgbClr>
                  </a:outerShdw>
                </a:effectLst>
                <a:cs typeface="Calibri" pitchFamily="34" charset="0"/>
              </a:rPr>
              <a:t>Isolation/ Loneliness</a:t>
            </a:r>
          </a:p>
          <a:p>
            <a:pPr>
              <a:buClr>
                <a:srgbClr val="0070C0"/>
              </a:buClr>
              <a:buFont typeface="Wingdings" pitchFamily="2" charset="2"/>
              <a:buChar char="§"/>
            </a:pPr>
            <a:r>
              <a:rPr lang="en-US" dirty="0">
                <a:solidFill>
                  <a:schemeClr val="tx1">
                    <a:lumMod val="65000"/>
                    <a:lumOff val="35000"/>
                  </a:schemeClr>
                </a:solidFill>
                <a:effectLst>
                  <a:outerShdw blurRad="38100" dist="38100" dir="2700000" algn="tl">
                    <a:srgbClr val="000000">
                      <a:alpha val="43137"/>
                    </a:srgbClr>
                  </a:outerShdw>
                </a:effectLst>
                <a:cs typeface="Calibri" pitchFamily="34" charset="0"/>
              </a:rPr>
              <a:t>Nihilism  /“End of the World”</a:t>
            </a:r>
          </a:p>
          <a:p>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Text Placeholder 3"/>
          <p:cNvSpPr>
            <a:spLocks noGrp="1"/>
          </p:cNvSpPr>
          <p:nvPr>
            <p:ph type="body" sz="half" idx="4294967295"/>
          </p:nvPr>
        </p:nvSpPr>
        <p:spPr>
          <a:xfrm>
            <a:off x="1085837" y="2295659"/>
            <a:ext cx="3027363" cy="4379779"/>
          </a:xfrm>
        </p:spPr>
        <p:txBody>
          <a:bodyPr>
            <a:normAutofit fontScale="92500" lnSpcReduction="10000"/>
          </a:bodyPr>
          <a:lstStyle/>
          <a:p>
            <a:pPr marL="0" indent="0" algn="ctr">
              <a:buNone/>
            </a:pPr>
            <a:r>
              <a:rPr lang="en-US" sz="2600" u="sng" dirty="0">
                <a:solidFill>
                  <a:schemeClr val="tx1">
                    <a:lumMod val="65000"/>
                    <a:lumOff val="35000"/>
                  </a:schemeClr>
                </a:solidFill>
                <a:effectLst>
                  <a:outerShdw blurRad="38100" dist="38100" dir="2700000" algn="tl">
                    <a:srgbClr val="000000">
                      <a:alpha val="43137"/>
                    </a:srgbClr>
                  </a:outerShdw>
                </a:effectLst>
                <a:cs typeface="Calibri" pitchFamily="34" charset="0"/>
              </a:rPr>
              <a:t>Methods of Leakage</a:t>
            </a:r>
          </a:p>
          <a:p>
            <a:pPr marL="0" indent="0" algn="ctr">
              <a:buNone/>
            </a:pPr>
            <a:endParaRPr lang="en-US" sz="2600" u="sng" dirty="0">
              <a:solidFill>
                <a:schemeClr val="tx1">
                  <a:lumMod val="65000"/>
                  <a:lumOff val="35000"/>
                </a:schemeClr>
              </a:solidFill>
              <a:effectLst>
                <a:outerShdw blurRad="38100" dist="38100" dir="2700000" algn="tl">
                  <a:srgbClr val="000000">
                    <a:alpha val="43137"/>
                  </a:srgbClr>
                </a:outerShdw>
              </a:effectLst>
              <a:cs typeface="Calibri" pitchFamily="34" charset="0"/>
            </a:endParaRPr>
          </a:p>
          <a:p>
            <a:pPr>
              <a:buClr>
                <a:srgbClr val="00B0F0"/>
              </a:buClr>
              <a:buFont typeface="Wingdings" panose="05000000000000000000" pitchFamily="2" charset="2"/>
              <a:buChar char="§"/>
            </a:pPr>
            <a:r>
              <a:rPr lang="en-US" sz="2600" dirty="0">
                <a:solidFill>
                  <a:schemeClr val="tx1">
                    <a:lumMod val="65000"/>
                    <a:lumOff val="35000"/>
                  </a:schemeClr>
                </a:solidFill>
                <a:effectLst>
                  <a:outerShdw blurRad="38100" dist="38100" dir="2700000" algn="tl">
                    <a:srgbClr val="000000">
                      <a:alpha val="43137"/>
                    </a:srgbClr>
                  </a:outerShdw>
                </a:effectLst>
                <a:cs typeface="Calibri" pitchFamily="34" charset="0"/>
              </a:rPr>
              <a:t>Threats: overt, veiled, innuendos, etc.</a:t>
            </a:r>
          </a:p>
          <a:p>
            <a:pPr>
              <a:buClr>
                <a:srgbClr val="00B0F0"/>
              </a:buClr>
              <a:buFont typeface="Wingdings" panose="05000000000000000000" pitchFamily="2" charset="2"/>
              <a:buChar char="§"/>
            </a:pPr>
            <a:r>
              <a:rPr lang="en-US" sz="2600" dirty="0">
                <a:solidFill>
                  <a:schemeClr val="tx1">
                    <a:lumMod val="65000"/>
                    <a:lumOff val="35000"/>
                  </a:schemeClr>
                </a:solidFill>
                <a:effectLst>
                  <a:outerShdw blurRad="38100" dist="38100" dir="2700000" algn="tl">
                    <a:srgbClr val="000000">
                      <a:alpha val="43137"/>
                    </a:srgbClr>
                  </a:outerShdw>
                </a:effectLst>
                <a:cs typeface="Calibri" pitchFamily="34" charset="0"/>
              </a:rPr>
              <a:t>Diary/Journal entries</a:t>
            </a:r>
          </a:p>
          <a:p>
            <a:pPr>
              <a:buClr>
                <a:srgbClr val="00B0F0"/>
              </a:buClr>
              <a:buFont typeface="Wingdings" panose="05000000000000000000" pitchFamily="2" charset="2"/>
              <a:buChar char="§"/>
            </a:pPr>
            <a:r>
              <a:rPr lang="en-US" sz="2600" dirty="0">
                <a:solidFill>
                  <a:schemeClr val="tx1">
                    <a:lumMod val="65000"/>
                    <a:lumOff val="35000"/>
                  </a:schemeClr>
                </a:solidFill>
                <a:effectLst>
                  <a:outerShdw blurRad="38100" dist="38100" dir="2700000" algn="tl">
                    <a:srgbClr val="000000">
                      <a:alpha val="43137"/>
                    </a:srgbClr>
                  </a:outerShdw>
                </a:effectLst>
                <a:cs typeface="Calibri" pitchFamily="34" charset="0"/>
              </a:rPr>
              <a:t>Social media/web postings</a:t>
            </a:r>
          </a:p>
          <a:p>
            <a:pPr>
              <a:buClr>
                <a:srgbClr val="00B0F0"/>
              </a:buClr>
              <a:buFont typeface="Wingdings" panose="05000000000000000000" pitchFamily="2" charset="2"/>
              <a:buChar char="§"/>
            </a:pPr>
            <a:r>
              <a:rPr lang="en-US" sz="2600" dirty="0">
                <a:solidFill>
                  <a:schemeClr val="tx1">
                    <a:lumMod val="65000"/>
                    <a:lumOff val="35000"/>
                  </a:schemeClr>
                </a:solidFill>
                <a:effectLst>
                  <a:outerShdw blurRad="38100" dist="38100" dir="2700000" algn="tl">
                    <a:srgbClr val="000000">
                      <a:alpha val="43137"/>
                    </a:srgbClr>
                  </a:outerShdw>
                </a:effectLst>
                <a:cs typeface="Calibri" pitchFamily="34" charset="0"/>
              </a:rPr>
              <a:t>Doodling/Artwork</a:t>
            </a:r>
          </a:p>
          <a:p>
            <a:pPr>
              <a:buClr>
                <a:srgbClr val="00B0F0"/>
              </a:buClr>
              <a:buFont typeface="Wingdings" panose="05000000000000000000" pitchFamily="2" charset="2"/>
              <a:buChar char="§"/>
            </a:pPr>
            <a:r>
              <a:rPr lang="en-US" sz="2600" dirty="0">
                <a:solidFill>
                  <a:schemeClr val="tx1">
                    <a:lumMod val="65000"/>
                    <a:lumOff val="35000"/>
                  </a:schemeClr>
                </a:solidFill>
                <a:effectLst>
                  <a:outerShdw blurRad="38100" dist="38100" dir="2700000" algn="tl">
                    <a:srgbClr val="000000">
                      <a:alpha val="43137"/>
                    </a:srgbClr>
                  </a:outerShdw>
                </a:effectLst>
                <a:cs typeface="Calibri" pitchFamily="34" charset="0"/>
              </a:rPr>
              <a:t>Video/Audio recordings</a:t>
            </a:r>
          </a:p>
          <a:p>
            <a:endParaRPr lang="en-US" dirty="0">
              <a:latin typeface="Calibri" pitchFamily="34" charset="0"/>
              <a:cs typeface="Calibri" pitchFamily="34" charset="0"/>
            </a:endParaRPr>
          </a:p>
        </p:txBody>
      </p:sp>
      <p:pic>
        <p:nvPicPr>
          <p:cNvPr id="1026" name="Picture 2" descr="http://ag.ky.gov/NR/rdonlyres/1D679BB2-F382-4235-A9F7-88D457075BC8/0/stal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592" y="3362945"/>
            <a:ext cx="2856622" cy="2942322"/>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11" name="Slide Number Placeholder 3"/>
          <p:cNvSpPr txBox="1">
            <a:spLocks noGrp="1"/>
          </p:cNvSpPr>
          <p:nvPr/>
        </p:nvSpPr>
        <p:spPr bwMode="auto">
          <a:xfrm>
            <a:off x="11215014" y="6492876"/>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83</a:t>
            </a:fld>
            <a:endParaRPr lang="en-US" sz="1200" dirty="0">
              <a:latin typeface="Times New Roman" pitchFamily="18" charset="0"/>
            </a:endParaRPr>
          </a:p>
        </p:txBody>
      </p:sp>
    </p:spTree>
    <p:extLst>
      <p:ext uri="{BB962C8B-B14F-4D97-AF65-F5344CB8AC3E}">
        <p14:creationId xmlns:p14="http://schemas.microsoft.com/office/powerpoint/2010/main" val="39402594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18" y="638475"/>
            <a:ext cx="5928085" cy="1428750"/>
          </a:xfrm>
        </p:spPr>
        <p:txBody>
          <a:bodyPr>
            <a:normAutofit/>
          </a:bodyPr>
          <a:lstStyle/>
          <a:p>
            <a:r>
              <a:rPr lang="en-US" sz="4000" dirty="0">
                <a:effectLst>
                  <a:outerShdw blurRad="38100" dist="38100" dir="2700000" algn="tl">
                    <a:srgbClr val="000000">
                      <a:alpha val="43137"/>
                    </a:srgbClr>
                  </a:outerShdw>
                </a:effectLst>
                <a:cs typeface="Calibri" pitchFamily="34" charset="0"/>
              </a:rPr>
              <a:t>Directly Communicated                                              Threat Warning Behavior</a:t>
            </a:r>
          </a:p>
        </p:txBody>
      </p:sp>
      <p:sp>
        <p:nvSpPr>
          <p:cNvPr id="3" name="Content Placeholder 2"/>
          <p:cNvSpPr>
            <a:spLocks noGrp="1"/>
          </p:cNvSpPr>
          <p:nvPr>
            <p:ph idx="1"/>
          </p:nvPr>
        </p:nvSpPr>
        <p:spPr>
          <a:xfrm>
            <a:off x="4467067" y="2429450"/>
            <a:ext cx="5886139" cy="3776477"/>
          </a:xfrm>
        </p:spPr>
        <p:txBody>
          <a:bodyPr>
            <a:noAutofit/>
          </a:bodyPr>
          <a:lstStyle/>
          <a:p>
            <a:pPr marL="0" indent="0">
              <a:buNone/>
            </a:pPr>
            <a:r>
              <a:rPr lang="en-US" u="sng" dirty="0">
                <a:effectLst>
                  <a:outerShdw blurRad="38100" dist="38100" dir="2700000" algn="tl">
                    <a:srgbClr val="000000">
                      <a:alpha val="43137"/>
                    </a:srgbClr>
                  </a:outerShdw>
                </a:effectLst>
                <a:latin typeface="+mj-lt"/>
                <a:cs typeface="Calibri" panose="020F0502020204030204" pitchFamily="34" charset="0"/>
              </a:rPr>
              <a:t>Directly communicated threat warning behavior</a:t>
            </a:r>
            <a:r>
              <a:rPr lang="en-US" dirty="0">
                <a:effectLst>
                  <a:outerShdw blurRad="38100" dist="38100" dir="2700000" algn="tl">
                    <a:srgbClr val="000000">
                      <a:alpha val="43137"/>
                    </a:srgbClr>
                  </a:outerShdw>
                </a:effectLst>
                <a:latin typeface="+mj-lt"/>
                <a:cs typeface="Calibri" panose="020F0502020204030204" pitchFamily="34" charset="0"/>
              </a:rPr>
              <a:t> – the communication of a direct threat to the target or law enforcement beforehand. A threat is a written or oral communication that implicitly or explicitly states a wish or intent to damage, injure, or kill the target, or individuals symbolically or actually associated with the target.</a:t>
            </a:r>
          </a:p>
        </p:txBody>
      </p:sp>
      <p:sp>
        <p:nvSpPr>
          <p:cNvPr id="4" name="AutoShape 2" descr="data:image/jpeg;base64,/9j/4AAQSkZJRgABAQAAAQABAAD/2wCEAAkGBhQSEBQUEhQVFBQUFRQWFRcVFRQUFBQUFRQVFRQVFxUXHCYfFxkjGRUUHy8gIycpLCwsFh4xNTAqNSYrLCkBCQoKDgwOFw8PFykcHRwpKSkpKSkpKSkpKSkpLCwpKSkpKSkpLCkpLCwtKSkpKSksKSwpKSkpKSwpKikpLCkpKf/AABEIAL0BCwMBIgACEQEDEQH/xAAcAAABBQEBAQAAAAAAAAAAAAAFAgMEBgcBAAj/xABCEAABAwIEAgcGBAQFAgcAAAABAAIRAwQFEiExQVEGEyJhcYGRBxQyobHBI0JS0RVicvAzQ4KSouHxFiQ0U3Oywv/EABkBAAMBAQEAAAAAAAAAAAAAAAABAgMEBf/EACARAQEAAgICAwEBAAAAAAAAAAABAhEDIRIxIkFREwT/2gAMAwEAAhEDEQA/ANgSguLoSN5cSlwoBKQ5KKQUjhK4V0riQcXIXV4oDi5CUuIBtwSU4QkEIMgpL04kvGikw3FMUbQpl7/ADiSdgFmuPdI6lWSXQNw2ZA0iNN1O9qWKFtSlTB0DXPInmYH0Pqs7ub4uEA+MqVzUhrELhroO7pMnmoD3EtLRzn7JT2Tp3argpciR5K00kUhE6yvP4Ep1rjxS8oI4+oQSOB9ZT1R/0hJNIhcAHFAcz6x6ojZVGuADuM5Xd4/K7mEOeI8fsnLcwWkcDKALWl7naWEQWkkEcI3HeFN/iRLttGt07wTr5oOXEVM2mupjjKKVWxljjp8/nukto3QXEGA5R+cCdfzDb1H0V3WS4G3q6wcx0tlkacolaux0gHmkWRcrxXlyU0vFNkpZKSQgDUroK71S8Ka0Q5K4Uvq1400A0Ukp00ykmmUjhoricNIpPVlAJC8V3KV7IUg4klKyFcyFAIK8QldWV4sKDNFRr65FOm5xMBoJ17lL6s8lRvaDjmUGgAJLcxJ4a6N8eKmnO6zHphizq9y+o6dgGjk0bBBGjNoPPmpeKse9wkmef0RTBsHnVwJ+Sm2SNccbbpAtsIkbFJurAjmI9Vf7HDBExHgE/d4E2o3YSs/6N/4zTL/dANdR4JAZ3keIn5q43fRwtnSQq/e2RYdlrMpWGXHcQ409OfiFcOjHswdcUxVr1DRY7VoDZeRz10CC4NYdZVaIkSJHdOq1ytcVGuDA3sFoyxpGkFTnnrqNOLhmXdVDEvY+Mhda3HWPAMU6jQ0u7muGk9xHms8pjK5zXCHDQg8CDEQtzphzSHA7HXVUT2l9Gw2694YOzWaKhjYP2f6mD5p4Z+Xsc3D4d4qTTcS7z8lZrCrqyGyGgb/M92yq7ahBRGhiL8pG+kZYkHxlWwixnEclRrWgFmUHNP5jtB5LVMDvm1aLSOUEcQsR9+Lnhs9kDXxO5n+9lp3QCrnYYGrTB14cD/fekf0uEJJCWWlJynkhBJCSUsg8lzKeSAMiqu9audaF3rAtEO9avdaudYF7rAgOGskmulZwuF7UAk3C57yul7UnO1IEmsu+8JQcxJNRg5ID3vC77whdTpXZNdlNelPc6Y8Y2SmdJ7MuyivSnaM3FB6oj7wve89y6HMOxHqvQzu9UESboLLun+B1H1nVYOV25aSY8RGmi1PIzu9UiraU3CDCVm1Y5aYLZYW5/Za0vPgdPNXG0w4U6IkawN+Hir/ZYRSpDKwCJnv1MmUE6W2YaGlu0GfJZZ4dOjj5PlpXKLhzn5KaHKHY0s+oGiKC1jdc7stRX2oPBVjF8CObbQq6U2JN1SEJy6TZv2qHRTA4qFxHwq0Y/eMbR/EacuZrZbuC4wCkWNMMce9SMUoGpRcxsdrLvynVVeynXpEw2q0OytJLSNZ5RupPSa2DrWlIk5XehhOW2HAZWjxceaXdXIqGB8LRlH7olXl3GPYjh5Y7XTmoNRsGIE7HvCvXSTCiZOXTmNVS7qiQ4yCFvjdxw54+NSsPtmtLXuMCQA3iVrnQSqxoc1oiQCeemiy3B7WXS1kjSSe0fLktF6IU3NumhxOR7SIIgggTx81SPpfGVgErr2pw2bV73Nv9lVpns0azUnr2p02Tf7KR7i3+ygj4CVlSZXQUB6FzKukryASWpEJZSSUAgtXMq6VFv75tGm6o8wGidwJ7tUGidJOkFOyo9Y/UmQxo0LnRzOw5lYx0i6b3NySC/KzgxpLWx38/NJ6X9Kql1WLnOgDRrRs1oOg5nxVaF3PInwIKi9tJNCdGsRqRPHeT5EfdGLN3WQWntaAcM3dPBw8t1XLauXHTz4jy/wCvqrPhVg+pBptMiMw1gkbEE7FEh+X4suF4pVpw5jnHKQHM4cJlvnKu+C4yK4IPZe3dv3B5IDg3Q19TtOcWmIPlsDz0+yK3HQtzIfSqkPEEHw4Hu39VWvxN79jhau5dE1Z1iWw8Q8aOHfzHcVIKEOUwgvTO2c62dk3+x3Rumu1qYc0tOxEIs3DxurKzGniDqTGMA7RGvHbiiVOu/NEyOflropXSCl1EMEEkZpjvIUTB62aGubBGx5hclmunozLff0I0mr10dFIayAot2NFJh7idYUunUlvfCH1nEFeoVYPzVkKB0UjG5+Q4pi30ELwuJ0TPWQUHvaW+mHaHVA77oS2o/NMDkjTLgL1/i1OjTL6jg1o58e4DiVWLLJK6N4BTofCAddyBKKYtd2tIA1XsY4QRr2pG3ZGqyu/9oFWrLaH4TOf5z58ENpOkySSTuSZJ8SunHH9ceWX41D/x3bkw3ORzy6fWUfY7MAQZBAIPMFY7QqcldeiHSLai86fkP/5/ZO4oi2OBSYKcckSpMTASgFwFdlUTxC9C7K4SEAkhIJTkhJLQgGiVnXtSxF8CkNGgZncyToPDT6rR4Cy/2nWgFV7id2MLY4RII8dCpyVj7ZTcO10n7Jy2wipU+Fv2XKbZfrEStCwKyaGiFlll4ujDDzoF0e6KuzAvBHyK1LBrVlMCABzQijThEKLoWXna6P5STpabO9AOiLUrkOCpVC5IIRyzqkrXDPbn5OLQheUtMw3G/e3j+6aB0UuidFDrdkkLVz11hSwUwxycDgmSsdJ9a0R+Vv3KGYf2XiSEZx62Lqwyj4mjXwJCGVKNJrSZLiDlLhtmHCeOq5c/dejx68IKFyi19Um0ug4AHePNdrAjvHNZqDqjYUOYcp9d0IdWeJ14clUKuPuoMJHvUuCFX1zDkt1cN7ROgBJ8gqpRKxTG20GF7jtsOJPILNMWx+pc1Mzzp+VvBo/fvTPSHHHXFUmewNGj7oa2ot8MdOPlz8vQzZXMFWC2qDfb6KqWTnE6f35o/bYZVdGmm4zGB6DU+a2jAU/iTGnfMTpATtDE3k9hjhHHKd/EkKLRwio0z1dInm0EH1UptqeLSPAyqDTOi/SEVqQFU5ardCDpm5OCOrGepe3VrvmplPpNXaA3M/Tk4R9VHie2sOvhwTZvXcAugNCV1oUgyatQr3V1DxTvvIXPfUAltCpzU1jTl71FZfSQESZsgBNSyeT8Szz2i27mvaHOPwTz4kbLSK+KBroKoftIvM/UkGIziP1TH7KarFkrxDvD+/JaD0Rq5qYBVGvTL+zofT5q7dBcPcRnn5D6rLk9Oniuqt1Oiny2F17gAhV3jTtqdN1TvaNPXisJHXsatqUlFG1cokcIKo9pj9fPAoSeReAfTdW3D6xfGcZSRlImfDVayaY5XySLnpzQpnKDnqH8g+clOC9bcgObUZnG7WEGO4nmFm3SGzFxUq9U6nSpsdAaXBpqme055mSJGg2V56J4DQptLqDBn6poc5ujC4SeyNp2BI4rWZbc2eOhRti/9SULJ/6lGZjSWMZWjBJFk7nPio97gXWUy3QcRpAnmujGfFKGNDvS1FTKz7BXWpoMgN7ZMDu755JZd2e0idxiLXtgz6cUMuXjKfBc+eGu47OPlmXv2EXToOux/vdDLmoRKdvbn01Q65uszdoj0UxpQjFbmUL6WYtFCmxpgvGsfpH7qVXGc6KrXNF9euWt1jsjkAP7K0xx3WHJlqBBKkYfZOqvhoJ5+HirhZdDKTQC92Z3fo2VNfhDAID2tHJsBdPi5Nh9nh9OnGdwkcBsPLiidO5YdiUMuMGYPz/dMW2HuDiBUaW9+hVEsBxJrB2XSeSaGIl0yfADQIRWwxxG/nKgVsPrN1B+aYWQVQT4cClda3kq3SxRw0qtI/mH3RBlzI0II8UbJt4cSliiSl9cBsve8FYqdbaJYtAmxUK7JQD9K2EhFAzRB6M5h4o1wTAZXs2lxJWY9PQal9SoUoJy7HbWXEnwaFol7VIcdVjmM45lxQVj8IeQeeSCwn0krPOtuKd9hfSDovWodotJYdnDUDx5K0+zi+JY5h4QrNbPaKTWk58wcRrLS06iJ33SMMwhlKpnYIa/VYXPc1XZeKY3cEn0gRr/AN1Wrl3X1n0atUWtIN7A1YaroMEvjRoPAK2OpqP1QntNB8QCpl1TuO4oNDCW0nHq3Cq8P0eyS0N11LuPDblwVtw++IIkyBGv1Um6a06NEeAhNvoBrUW7Xjj1pPuuijX1Ovphrg7UtgaO4kcxx81Z8OqZWhuWI7oQPoxioDTTcYnY8kdt/jjiCt8bL3HLyY2XVQnWjMx8T9V73VncoVRxzO1/M76lJzHmtXGIi1Z3JYtGdyGCoea71x5pkKC0Yo2IYWHsOXfh39yjC5dzXjeOSvc0curtU8Sw5zTBBH7oZUwt4bEHXuK0Fl8eKlUr8HdZ/wA43/vfxk/8ENJr61U5GNBMu08ICzxmM1Gy2gACSSXfmKu3tfxvrboW9N3YpgF8bF51APOBHqqZbNDdGjXiVrjNemWWVy9kG0uamrqhE8z+y63Aap/zfUlGLY+a7dYjSp/FqeQVoBbizuqQmc7RxGqTa9INYeI70RZ0uY3/ACzHiuOfaXJ26p58ggHDXflDqLs7eLTunrDGWv0OjuIKFXOC17Y56RzM7tfULwc261bFOsPLMmBm9szGakY5jceiEe/xoWNnjpCescYfSdkrCORRn3am7tQNUew2toTgTLXJwFZA4CuympXpTCRQd2h4o1wVftndseKsB2RAqnSG4ytf4QsLx1345Petn6WnR3isXx0/inzWOV+Tp458Ks/QnpFScxttcmC0nqXE5RBPwE8Ndp5xwC0W1ssjS3MXDdsj4Z3E8RK+eLmtBRCy6X12Op/jVCym9pDS9xboQYidoSvHvuNcebU8a35hT7aYKi21wHta4fmAPkRKnMWGm3l0jVbUIbe0xpMkTrCM136IVejskn5mAitMaVgrmuq9oADh66STxVwtWNklvE+UrMaOJhpIPaDojKHEiNQQ7afkrvgF3UqgPeTpwmdO88StuOsv9GF15Grv/Ef/AFH6pklJqVZcTzJPqUgvW7zDhcvZky5y51iAkSm3FJ6xcNRAec5MXFzla5x0ygn0TpchXSV8WleN+rf9CgMVxC9NWtUqHd7i71OnyhN06kJpwSQ9M09l2TDQYXv4cCe0oLH6qay4O3qqJLbg1IiIk81FuOi3FhhELZ3JEKbeZhVoAlhiNe10qtLqR84XsawxpAuLY6bkDcFWV4publJBHIwhV1be6kVKWtM/G3cDvQAqpXFxRl3xs35+KFNvKrRAJgbaq1Op0SRUYIzcttd5VZvKRbUc0HQHT6pUPpFr04HpsU041izBWZJdUTmRIcxAesnfiN8VZz8KrVm38RvirI49lOGpnSRkh6xbpRblryeRPotwxVkl6yjpjbAT4LHLrKVvxdyxQ65mF2zwupU1YJAIbJIHaPATuYSKojzn0WiYVgjWWFjUI3qOe7vLpifANart1Cxx8rpoWGtyU2Nn4WtHoAEUo3HNV20u+9FW1NFybduhCoQoV0wEa6hO0zK5XowNwUezl0FFtNphlMZjxMwPKVaMPeGW7iTHZI5QTpoPNC6NjqNASdhME/sO9Uut01qVasDK2kx7sobPaymA4k76ax3rXjxvtlzZyzS5OBCblLsbkVGA7n7qQ2k6exv+r9lrbpyY8dyujFWmQNQRPMEKNmRStXdkyPdm1meSgOYnO0ZY+N1vZGdINRdemi5NJwVFDve2x7Ts5pHqE/nTLwg2H3tIsc5p0LSQfIwoysHTyiG3lSPzZXeoEqvO2VAph5KdatY09t0FDql3lEN35qJqfuVUA5ddIA3s0h5qEX16msn6Jm2rspnbMfkp7qlOts57eY4IIzSsqn/uAf6kUtaNYaZ2uB3BO6hZ2M0ptk8zqU3kuHahpI5IA3a2xpnKR+G/b+Vyg3jCHuED07lDGIVKZhwMHdp4eCIVa2Y5hsQPoEw+jPd1z3dSgV4vUBENBNPpKh9LPaRVbcOpWpa1lMlrnlocXvGjgJ0DQdO9UrFekVavPW1XvHIuIb/tGieg16v0jtaDg6rXpNA/nDj/ALWyShGL+3G2ZLbejVrn9Rikz5yfksee8cAFGq1UBasV9qd5VcSwMognZoDj/udKq1/i1asfxKjnTzOnomXJsNUqjlMZqjRwkBbTTsc2FBuxpMZUb/pHaH+0n0WLU+y8HkV9FYKwdQ2QCCxoIOxBbqPQqcmmF1dqzgBJEny/dH2FAHxQrvp7BrjH9J1b8iETpXEiQVyWPQglTqwE2ytnd2nZQoNa50UWhcudXaGgQ0EvJMBreZPDWPFMVacaw7qLG6r0+sdV6h4bMS0EQ4t05azyCz3COgF26g17GsmB2HPDakcJB0HhKuVhc1Kjvw6h6siSf1TtH7oiysGjKKgzDfXdbY8uvpz58He97AejWBVaMPuXGm50hlLbbcuPHuAVgxLF2WluartQC1oA3LjsPkT5ILitq57hJ04cQpGPYO5+GvZSmq6WOygy4BrpJA3Ok6DmlL55DLGYYdB9DpZbv/PlP8wP1EhS2XjX/A5rvAgrLmkD1Kk0LjiurxcLSnFRXzKqtpj9Ruzye53aHz1+aNYd0pY52Wqwf1M4eLT+6XjQmOKVSYXFWGjhNNwDhBBEg8CFKp4awKdGwz2oWeS7af1U2n0JCpzir37YKo/iGUbMpMHqSVQ6o3TCM1sySkl86DZdqck7RYEwdscMz7mAOakFgbpIAUOrXLtBspFphDn76JhNsruk08SUU/jrBpBHfwURvRtsDtaolbYc0CHCZT7IoinXbDoM7HiECq2VZji0CQDoeY4I7Rw8NOmyKMqAABPQbKaig43igt7erWcdKbCfE/lHm6Ap2SFlntlx8/h2rTp/iVO87U2n5n0WQUBt4TJJ1JJPiTJ+aRUr6KDSqJwlUZTqiaDtV4lR61OdRoUBJcUmUzRLo18k6CkbpC+hujdSbaiedNh/4BfPQX0D0c/9HbnnRp/NoUZLgf0jswbkOj46bfVstP0Cg9ZkMcEf6SMhtJ/Jzm+REj6FCdNyAufKdvQ4rvCIxrF5AA/6ngpOKs6lrKApVamZ7TcOptJhpPamP5dAPPip+BWgL3PkNFJuaTtJmPuVV8I9oYZXrMfmNBzuy9oBcDEOcZ1cHRPdC0wxutseXOb8ViuLtob+ETB02czKBwhwB0EJqtaP4OgEcNZRC0u7e60p1mPMGGkw7v7LtUw/BWtOtMwOLXOaR4EHRY2frowz66M2Ni4ade5v8rgHN8p1HkUfsMMqyCx7HEHgSJ8ORQmphjy2aVRtSP8ALrDK+O6o3Q+YTdi+p1gaadRhB5SB/qGkKp19Ivy+9M7xwzd1zGX8aqYIgjtngo1N2np9lK6Q4oLi7r1R8L3mO9o7IPmACh/WcBzXfHmX2fN1H28eH1TtvcwhtV+seJ+w+67Qq6o2Gv8AQbEusty0nVh/4u1HzlWGpUWTdE8dFO5Y1pOpDXRtB4H6+S0+pKzyNh3tOfOI1fBg/wCIVUY6R3hWb2g12vxCsWGYLQf6mtAKrLmEGeHFARmblSGERqm8u641klMJtvdsadGyjVtehw2hB6FMAKXRA4Jwhak7VSxVQ2i+FKZUVEmNMp4MCiMqp0PKYbnUK+cOmmKe8XtaoDILyG/0t7LfkAtv6fYo63w+s9nxEBgP6c5DSfGCV86VHS4rIyWnVPByYG6daUw6UldTLXakIByV0FJXgkD1NfQHRMzY23/w0/oP2WAUN1vfQ4/+Rte+m35Fw+ymqxT+klGbY/y1GH1lv3VXzK74rRHuzzv8P/2Cp942GmFjnO3bw34hfSXHeow7IP8AFu3Oj+Wi05XO7pggf1HkqBQbCcxrEHVrlxdsz8Ng4NYzsgfU+JKbYujCajizy3lanWlw6m9r2GHNMg96061xmtVYx47ILQcu41E8VlMrU+ifatKJP6B8iW/ZZ8/qVv8A5vdF6LutaM4DH826SmMWvDaW9Wo+pu1zGD9T3NIb6anyRi1pBUX2xOINs0HskVNOEgt1+fyWfHjuteTPUumfvqToErNACQGwAfFQcQuCGk+nnp911uAh93LnEHjA8AvWznPMNMAfE/gO4cyoVnTzAk7AgRz8SiFN+wEAcANgkY9gjmsewN4OGvE6jUrUulePC3t6lTiBDe9x0aPVZXhYhzfFv1Vi9sNctFBg2Odx7yIA+pSoZrVqS4lxlxJJ7ydSU26oEy8pLVKi6my7S0XgJautMJkfpSeClMcAojbowkU3klUQrTqKUx6G0nKZTcmSY16V1xUdrksVFQf/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hQVFBQUFRQWFRcVFRQUFBQUFRQVFRQVFxUXHCYfFxkjGRUUHy8gIycpLCwsFh4xNTAqNSYrLCkBCQoKDgwOFw8PFykcHRwpKSkpKSkpKSkpKSkpLCwpKSkpKSkpLCkpLCwtKSkpKSksKSwpKSkpKSwpKikpLCkpKf/AABEIAL0BCwMBIgACEQEDEQH/xAAcAAABBQEBAQAAAAAAAAAAAAAFAgMEBgcBAAj/xABCEAABAwIEAgcGBAQFAgcAAAABAAIRAwQFEiExQVEGEyJhcYGRBxQyobHBI0JS0RVicvAzQ4KSouHxFiQ0U3Oywv/EABkBAAMBAQEAAAAAAAAAAAAAAAABAgMEBf/EACARAQEAAgICAwEBAAAAAAAAAAABAhEDIRIxIkFREwT/2gAMAwEAAhEDEQA/ANgSguLoSN5cSlwoBKQ5KKQUjhK4V0riQcXIXV4oDi5CUuIBtwSU4QkEIMgpL04kvGikw3FMUbQpl7/ADiSdgFmuPdI6lWSXQNw2ZA0iNN1O9qWKFtSlTB0DXPInmYH0Pqs7ub4uEA+MqVzUhrELhroO7pMnmoD3EtLRzn7JT2Tp3argpciR5K00kUhE6yvP4Ep1rjxS8oI4+oQSOB9ZT1R/0hJNIhcAHFAcz6x6ojZVGuADuM5Xd4/K7mEOeI8fsnLcwWkcDKALWl7naWEQWkkEcI3HeFN/iRLttGt07wTr5oOXEVM2mupjjKKVWxljjp8/nukto3QXEGA5R+cCdfzDb1H0V3WS4G3q6wcx0tlkacolaux0gHmkWRcrxXlyU0vFNkpZKSQgDUroK71S8Ka0Q5K4Uvq1400A0Ukp00ykmmUjhoricNIpPVlAJC8V3KV7IUg4klKyFcyFAIK8QldWV4sKDNFRr65FOm5xMBoJ17lL6s8lRvaDjmUGgAJLcxJ4a6N8eKmnO6zHphizq9y+o6dgGjk0bBBGjNoPPmpeKse9wkmef0RTBsHnVwJ+Sm2SNccbbpAtsIkbFJurAjmI9Vf7HDBExHgE/d4E2o3YSs/6N/4zTL/dANdR4JAZ3keIn5q43fRwtnSQq/e2RYdlrMpWGXHcQ409OfiFcOjHswdcUxVr1DRY7VoDZeRz10CC4NYdZVaIkSJHdOq1ytcVGuDA3sFoyxpGkFTnnrqNOLhmXdVDEvY+Mhda3HWPAMU6jQ0u7muGk9xHms8pjK5zXCHDQg8CDEQtzphzSHA7HXVUT2l9Gw2694YOzWaKhjYP2f6mD5p4Z+Xsc3D4d4qTTcS7z8lZrCrqyGyGgb/M92yq7ahBRGhiL8pG+kZYkHxlWwixnEclRrWgFmUHNP5jtB5LVMDvm1aLSOUEcQsR9+Lnhs9kDXxO5n+9lp3QCrnYYGrTB14cD/fekf0uEJJCWWlJynkhBJCSUsg8lzKeSAMiqu9audaF3rAtEO9avdaudYF7rAgOGskmulZwuF7UAk3C57yul7UnO1IEmsu+8JQcxJNRg5ID3vC77whdTpXZNdlNelPc6Y8Y2SmdJ7MuyivSnaM3FB6oj7wve89y6HMOxHqvQzu9UESboLLun+B1H1nVYOV25aSY8RGmi1PIzu9UiraU3CDCVm1Y5aYLZYW5/Za0vPgdPNXG0w4U6IkawN+Hir/ZYRSpDKwCJnv1MmUE6W2YaGlu0GfJZZ4dOjj5PlpXKLhzn5KaHKHY0s+oGiKC1jdc7stRX2oPBVjF8CObbQq6U2JN1SEJy6TZv2qHRTA4qFxHwq0Y/eMbR/EacuZrZbuC4wCkWNMMce9SMUoGpRcxsdrLvynVVeynXpEw2q0OytJLSNZ5RupPSa2DrWlIk5XehhOW2HAZWjxceaXdXIqGB8LRlH7olXl3GPYjh5Y7XTmoNRsGIE7HvCvXSTCiZOXTmNVS7qiQ4yCFvjdxw54+NSsPtmtLXuMCQA3iVrnQSqxoc1oiQCeemiy3B7WXS1kjSSe0fLktF6IU3NumhxOR7SIIgggTx81SPpfGVgErr2pw2bV73Nv9lVpns0azUnr2p02Tf7KR7i3+ygj4CVlSZXQUB6FzKukryASWpEJZSSUAgtXMq6VFv75tGm6o8wGidwJ7tUGidJOkFOyo9Y/UmQxo0LnRzOw5lYx0i6b3NySC/KzgxpLWx38/NJ6X9Kql1WLnOgDRrRs1oOg5nxVaF3PInwIKi9tJNCdGsRqRPHeT5EfdGLN3WQWntaAcM3dPBw8t1XLauXHTz4jy/wCvqrPhVg+pBptMiMw1gkbEE7FEh+X4suF4pVpw5jnHKQHM4cJlvnKu+C4yK4IPZe3dv3B5IDg3Q19TtOcWmIPlsDz0+yK3HQtzIfSqkPEEHw4Hu39VWvxN79jhau5dE1Z1iWw8Q8aOHfzHcVIKEOUwgvTO2c62dk3+x3Rumu1qYc0tOxEIs3DxurKzGniDqTGMA7RGvHbiiVOu/NEyOflropXSCl1EMEEkZpjvIUTB62aGubBGx5hclmunozLff0I0mr10dFIayAot2NFJh7idYUunUlvfCH1nEFeoVYPzVkKB0UjG5+Q4pi30ELwuJ0TPWQUHvaW+mHaHVA77oS2o/NMDkjTLgL1/i1OjTL6jg1o58e4DiVWLLJK6N4BTofCAddyBKKYtd2tIA1XsY4QRr2pG3ZGqyu/9oFWrLaH4TOf5z58ENpOkySSTuSZJ8SunHH9ceWX41D/x3bkw3ORzy6fWUfY7MAQZBAIPMFY7QqcldeiHSLai86fkP/5/ZO4oi2OBSYKcckSpMTASgFwFdlUTxC9C7K4SEAkhIJTkhJLQgGiVnXtSxF8CkNGgZncyToPDT6rR4Cy/2nWgFV7id2MLY4RII8dCpyVj7ZTcO10n7Jy2wipU+Fv2XKbZfrEStCwKyaGiFlll4ujDDzoF0e6KuzAvBHyK1LBrVlMCABzQijThEKLoWXna6P5STpabO9AOiLUrkOCpVC5IIRyzqkrXDPbn5OLQheUtMw3G/e3j+6aB0UuidFDrdkkLVz11hSwUwxycDgmSsdJ9a0R+Vv3KGYf2XiSEZx62Lqwyj4mjXwJCGVKNJrSZLiDlLhtmHCeOq5c/dejx68IKFyi19Um0ug4AHePNdrAjvHNZqDqjYUOYcp9d0IdWeJ14clUKuPuoMJHvUuCFX1zDkt1cN7ROgBJ8gqpRKxTG20GF7jtsOJPILNMWx+pc1Mzzp+VvBo/fvTPSHHHXFUmewNGj7oa2ot8MdOPlz8vQzZXMFWC2qDfb6KqWTnE6f35o/bYZVdGmm4zGB6DU+a2jAU/iTGnfMTpATtDE3k9hjhHHKd/EkKLRwio0z1dInm0EH1UptqeLSPAyqDTOi/SEVqQFU5ardCDpm5OCOrGepe3VrvmplPpNXaA3M/Tk4R9VHie2sOvhwTZvXcAugNCV1oUgyatQr3V1DxTvvIXPfUAltCpzU1jTl71FZfSQESZsgBNSyeT8Szz2i27mvaHOPwTz4kbLSK+KBroKoftIvM/UkGIziP1TH7KarFkrxDvD+/JaD0Rq5qYBVGvTL+zofT5q7dBcPcRnn5D6rLk9Oniuqt1Oiny2F17gAhV3jTtqdN1TvaNPXisJHXsatqUlFG1cokcIKo9pj9fPAoSeReAfTdW3D6xfGcZSRlImfDVayaY5XySLnpzQpnKDnqH8g+clOC9bcgObUZnG7WEGO4nmFm3SGzFxUq9U6nSpsdAaXBpqme055mSJGg2V56J4DQptLqDBn6poc5ujC4SeyNp2BI4rWZbc2eOhRti/9SULJ/6lGZjSWMZWjBJFk7nPio97gXWUy3QcRpAnmujGfFKGNDvS1FTKz7BXWpoMgN7ZMDu755JZd2e0idxiLXtgz6cUMuXjKfBc+eGu47OPlmXv2EXToOux/vdDLmoRKdvbn01Q65uszdoj0UxpQjFbmUL6WYtFCmxpgvGsfpH7qVXGc6KrXNF9euWt1jsjkAP7K0xx3WHJlqBBKkYfZOqvhoJ5+HirhZdDKTQC92Z3fo2VNfhDAID2tHJsBdPi5Nh9nh9OnGdwkcBsPLiidO5YdiUMuMGYPz/dMW2HuDiBUaW9+hVEsBxJrB2XSeSaGIl0yfADQIRWwxxG/nKgVsPrN1B+aYWQVQT4cClda3kq3SxRw0qtI/mH3RBlzI0II8UbJt4cSliiSl9cBsve8FYqdbaJYtAmxUK7JQD9K2EhFAzRB6M5h4o1wTAZXs2lxJWY9PQal9SoUoJy7HbWXEnwaFol7VIcdVjmM45lxQVj8IeQeeSCwn0krPOtuKd9hfSDovWodotJYdnDUDx5K0+zi+JY5h4QrNbPaKTWk58wcRrLS06iJ33SMMwhlKpnYIa/VYXPc1XZeKY3cEn0gRr/AN1Wrl3X1n0atUWtIN7A1YaroMEvjRoPAK2OpqP1QntNB8QCpl1TuO4oNDCW0nHq3Cq8P0eyS0N11LuPDblwVtw++IIkyBGv1Um6a06NEeAhNvoBrUW7Xjj1pPuuijX1Ovphrg7UtgaO4kcxx81Z8OqZWhuWI7oQPoxioDTTcYnY8kdt/jjiCt8bL3HLyY2XVQnWjMx8T9V73VncoVRxzO1/M76lJzHmtXGIi1Z3JYtGdyGCoea71x5pkKC0Yo2IYWHsOXfh39yjC5dzXjeOSvc0curtU8Sw5zTBBH7oZUwt4bEHXuK0Fl8eKlUr8HdZ/wA43/vfxk/8ENJr61U5GNBMu08ICzxmM1Gy2gACSSXfmKu3tfxvrboW9N3YpgF8bF51APOBHqqZbNDdGjXiVrjNemWWVy9kG0uamrqhE8z+y63Aap/zfUlGLY+a7dYjSp/FqeQVoBbizuqQmc7RxGqTa9INYeI70RZ0uY3/ACzHiuOfaXJ26p58ggHDXflDqLs7eLTunrDGWv0OjuIKFXOC17Y56RzM7tfULwc261bFOsPLMmBm9szGakY5jceiEe/xoWNnjpCescYfSdkrCORRn3am7tQNUew2toTgTLXJwFZA4CuympXpTCRQd2h4o1wVftndseKsB2RAqnSG4ytf4QsLx1345Petn6WnR3isXx0/inzWOV+Tp458Ks/QnpFScxttcmC0nqXE5RBPwE8Ndp5xwC0W1ssjS3MXDdsj4Z3E8RK+eLmtBRCy6X12Op/jVCym9pDS9xboQYidoSvHvuNcebU8a35hT7aYKi21wHta4fmAPkRKnMWGm3l0jVbUIbe0xpMkTrCM136IVejskn5mAitMaVgrmuq9oADh66STxVwtWNklvE+UrMaOJhpIPaDojKHEiNQQ7afkrvgF3UqgPeTpwmdO88StuOsv9GF15Grv/Ef/AFH6pklJqVZcTzJPqUgvW7zDhcvZky5y51iAkSm3FJ6xcNRAec5MXFzla5x0ygn0TpchXSV8WleN+rf9CgMVxC9NWtUqHd7i71OnyhN06kJpwSQ9M09l2TDQYXv4cCe0oLH6qay4O3qqJLbg1IiIk81FuOi3FhhELZ3JEKbeZhVoAlhiNe10qtLqR84XsawxpAuLY6bkDcFWV4publJBHIwhV1be6kVKWtM/G3cDvQAqpXFxRl3xs35+KFNvKrRAJgbaq1Op0SRUYIzcttd5VZvKRbUc0HQHT6pUPpFr04HpsU041izBWZJdUTmRIcxAesnfiN8VZz8KrVm38RvirI49lOGpnSRkh6xbpRblryeRPotwxVkl6yjpjbAT4LHLrKVvxdyxQ65mF2zwupU1YJAIbJIHaPATuYSKojzn0WiYVgjWWFjUI3qOe7vLpifANart1Cxx8rpoWGtyU2Nn4WtHoAEUo3HNV20u+9FW1NFybduhCoQoV0wEa6hO0zK5XowNwUezl0FFtNphlMZjxMwPKVaMPeGW7iTHZI5QTpoPNC6NjqNASdhME/sO9Uut01qVasDK2kx7sobPaymA4k76ax3rXjxvtlzZyzS5OBCblLsbkVGA7n7qQ2k6exv+r9lrbpyY8dyujFWmQNQRPMEKNmRStXdkyPdm1meSgOYnO0ZY+N1vZGdINRdemi5NJwVFDve2x7Ts5pHqE/nTLwg2H3tIsc5p0LSQfIwoysHTyiG3lSPzZXeoEqvO2VAph5KdatY09t0FDql3lEN35qJqfuVUA5ddIA3s0h5qEX16msn6Jm2rspnbMfkp7qlOts57eY4IIzSsqn/uAf6kUtaNYaZ2uB3BO6hZ2M0ptk8zqU3kuHahpI5IA3a2xpnKR+G/b+Vyg3jCHuED07lDGIVKZhwMHdp4eCIVa2Y5hsQPoEw+jPd1z3dSgV4vUBENBNPpKh9LPaRVbcOpWpa1lMlrnlocXvGjgJ0DQdO9UrFekVavPW1XvHIuIb/tGieg16v0jtaDg6rXpNA/nDj/ALWyShGL+3G2ZLbejVrn9Rikz5yfksee8cAFGq1UBasV9qd5VcSwMognZoDj/udKq1/i1asfxKjnTzOnomXJsNUqjlMZqjRwkBbTTsc2FBuxpMZUb/pHaH+0n0WLU+y8HkV9FYKwdQ2QCCxoIOxBbqPQqcmmF1dqzgBJEny/dH2FAHxQrvp7BrjH9J1b8iETpXEiQVyWPQglTqwE2ytnd2nZQoNa50UWhcudXaGgQ0EvJMBreZPDWPFMVacaw7qLG6r0+sdV6h4bMS0EQ4t05azyCz3COgF26g17GsmB2HPDakcJB0HhKuVhc1Kjvw6h6siSf1TtH7oiysGjKKgzDfXdbY8uvpz58He97AejWBVaMPuXGm50hlLbbcuPHuAVgxLF2WluartQC1oA3LjsPkT5ILitq57hJ04cQpGPYO5+GvZSmq6WOygy4BrpJA3Ok6DmlL55DLGYYdB9DpZbv/PlP8wP1EhS2XjX/A5rvAgrLmkD1Kk0LjiurxcLSnFRXzKqtpj9Ruzye53aHz1+aNYd0pY52Wqwf1M4eLT+6XjQmOKVSYXFWGjhNNwDhBBEg8CFKp4awKdGwz2oWeS7af1U2n0JCpzir37YKo/iGUbMpMHqSVQ6o3TCM1sySkl86DZdqck7RYEwdscMz7mAOakFgbpIAUOrXLtBspFphDn76JhNsruk08SUU/jrBpBHfwURvRtsDtaolbYc0CHCZT7IoinXbDoM7HiECq2VZji0CQDoeY4I7Rw8NOmyKMqAABPQbKaig43igt7erWcdKbCfE/lHm6Ap2SFlntlx8/h2rTp/iVO87U2n5n0WQUBt4TJJ1JJPiTJ+aRUr6KDSqJwlUZTqiaDtV4lR61OdRoUBJcUmUzRLo18k6CkbpC+hujdSbaiedNh/4BfPQX0D0c/9HbnnRp/NoUZLgf0jswbkOj46bfVstP0Cg9ZkMcEf6SMhtJ/Jzm+REj6FCdNyAufKdvQ4rvCIxrF5AA/6ngpOKs6lrKApVamZ7TcOptJhpPamP5dAPPip+BWgL3PkNFJuaTtJmPuVV8I9oYZXrMfmNBzuy9oBcDEOcZ1cHRPdC0wxutseXOb8ViuLtob+ETB02czKBwhwB0EJqtaP4OgEcNZRC0u7e60p1mPMGGkw7v7LtUw/BWtOtMwOLXOaR4EHRY2frowz66M2Ni4ade5v8rgHN8p1HkUfsMMqyCx7HEHgSJ8ORQmphjy2aVRtSP8ALrDK+O6o3Q+YTdi+p1gaadRhB5SB/qGkKp19Ivy+9M7xwzd1zGX8aqYIgjtngo1N2np9lK6Q4oLi7r1R8L3mO9o7IPmACh/WcBzXfHmX2fN1H28eH1TtvcwhtV+seJ+w+67Qq6o2Gv8AQbEusty0nVh/4u1HzlWGpUWTdE8dFO5Y1pOpDXRtB4H6+S0+pKzyNh3tOfOI1fBg/wCIVUY6R3hWb2g12vxCsWGYLQf6mtAKrLmEGeHFARmblSGERqm8u641klMJtvdsadGyjVtehw2hB6FMAKXRA4Jwhak7VSxVQ2i+FKZUVEmNMp4MCiMqp0PKYbnUK+cOmmKe8XtaoDILyG/0t7LfkAtv6fYo63w+s9nxEBgP6c5DSfGCV86VHS4rIyWnVPByYG6daUw6UldTLXakIByV0FJXgkD1NfQHRMzY23/w0/oP2WAUN1vfQ4/+Rte+m35Fw+ymqxT+klGbY/y1GH1lv3VXzK74rRHuzzv8P/2Cp942GmFjnO3bw34hfSXHeow7IP8AFu3Oj+Wi05XO7pggf1HkqBQbCcxrEHVrlxdsz8Ng4NYzsgfU+JKbYujCajizy3lanWlw6m9r2GHNMg96061xmtVYx47ILQcu41E8VlMrU+ifatKJP6B8iW/ZZ8/qVv8A5vdF6LutaM4DH826SmMWvDaW9Wo+pu1zGD9T3NIb6anyRi1pBUX2xOINs0HskVNOEgt1+fyWfHjuteTPUumfvqToErNACQGwAfFQcQuCGk+nnp911uAh93LnEHjA8AvWznPMNMAfE/gO4cyoVnTzAk7AgRz8SiFN+wEAcANgkY9gjmsewN4OGvE6jUrUulePC3t6lTiBDe9x0aPVZXhYhzfFv1Vi9sNctFBg2Odx7yIA+pSoZrVqS4lxlxJJ7ydSU26oEy8pLVKi6my7S0XgJautMJkfpSeClMcAojbowkU3klUQrTqKUx6G0nKZTcmSY16V1xUdrksVFQf/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minkenemploymentlawyers.com/wp-content/uploads/2011/09/Verbal-Threat-Workplace-Violence-and-Termination-384x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32" y="2697764"/>
            <a:ext cx="3515085" cy="2489852"/>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8"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84</a:t>
            </a:fld>
            <a:endParaRPr lang="en-US" sz="1200" dirty="0">
              <a:latin typeface="Times New Roman" pitchFamily="18" charset="0"/>
            </a:endParaRPr>
          </a:p>
        </p:txBody>
      </p:sp>
    </p:spTree>
    <p:extLst>
      <p:ext uri="{BB962C8B-B14F-4D97-AF65-F5344CB8AC3E}">
        <p14:creationId xmlns:p14="http://schemas.microsoft.com/office/powerpoint/2010/main" val="2911345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77" y="687725"/>
            <a:ext cx="8381999" cy="1104314"/>
          </a:xfrm>
        </p:spPr>
        <p:txBody>
          <a:bodyPr>
            <a:noAutofit/>
          </a:bodyPr>
          <a:lstStyle/>
          <a:p>
            <a:r>
              <a:rPr lang="en-US" sz="4000" dirty="0">
                <a:cs typeface="Calibri" panose="020F0502020204030204" pitchFamily="34" charset="0"/>
              </a:rPr>
              <a:t>Last Resort Warning Behavior</a:t>
            </a:r>
          </a:p>
        </p:txBody>
      </p:sp>
      <p:sp>
        <p:nvSpPr>
          <p:cNvPr id="3" name="Content Placeholder 2"/>
          <p:cNvSpPr>
            <a:spLocks noGrp="1"/>
          </p:cNvSpPr>
          <p:nvPr>
            <p:ph idx="1"/>
          </p:nvPr>
        </p:nvSpPr>
        <p:spPr>
          <a:xfrm>
            <a:off x="839449" y="2491354"/>
            <a:ext cx="6250898" cy="3417757"/>
          </a:xfrm>
        </p:spPr>
        <p:txBody>
          <a:bodyPr>
            <a:noAutofit/>
          </a:bodyPr>
          <a:lstStyle/>
          <a:p>
            <a:pPr marL="0" indent="0">
              <a:buNone/>
            </a:pPr>
            <a:r>
              <a:rPr lang="en-US" dirty="0">
                <a:effectLst>
                  <a:outerShdw blurRad="38100" dist="38100" dir="2700000" algn="tl">
                    <a:srgbClr val="000000">
                      <a:alpha val="43137"/>
                    </a:srgbClr>
                  </a:outerShdw>
                </a:effectLst>
                <a:latin typeface="+mj-lt"/>
                <a:cs typeface="Calibri" panose="020F0502020204030204" pitchFamily="34" charset="0"/>
              </a:rPr>
              <a:t>Last resort warning behavior – evidence of a violent “action imperative” (</a:t>
            </a:r>
            <a:r>
              <a:rPr lang="en-US" dirty="0" err="1">
                <a:effectLst>
                  <a:outerShdw blurRad="38100" dist="38100" dir="2700000" algn="tl">
                    <a:srgbClr val="000000">
                      <a:alpha val="43137"/>
                    </a:srgbClr>
                  </a:outerShdw>
                </a:effectLst>
                <a:latin typeface="+mj-lt"/>
                <a:cs typeface="Calibri" panose="020F0502020204030204" pitchFamily="34" charset="0"/>
              </a:rPr>
              <a:t>Mohandie</a:t>
            </a:r>
            <a:r>
              <a:rPr lang="en-US" dirty="0">
                <a:effectLst>
                  <a:outerShdw blurRad="38100" dist="38100" dir="2700000" algn="tl">
                    <a:srgbClr val="000000">
                      <a:alpha val="43137"/>
                    </a:srgbClr>
                  </a:outerShdw>
                </a:effectLst>
                <a:latin typeface="+mj-lt"/>
                <a:cs typeface="Calibri" panose="020F0502020204030204" pitchFamily="34" charset="0"/>
              </a:rPr>
              <a:t> &amp; Duffy, 1999), increasing desperation or distress through declaration in word or deed, forcing the individual into a position of last resort. There is no alternative other than violence, and the consequences are justiﬁed (de Becker, 1997). The subject feels trapped (S. White, personal communication, October, 2010).</a:t>
            </a:r>
          </a:p>
        </p:txBody>
      </p:sp>
      <p:pic>
        <p:nvPicPr>
          <p:cNvPr id="3074" name="Picture 2" descr="https://encrypted-tbn0.gstatic.com/images?q=tbn:ANd9GcTfD99VQOgXlQB0CWhQkG2ILd-oO4VQGOEpg-PEfWW7ziCQF152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646" y="2438400"/>
            <a:ext cx="2712538" cy="338729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bwMode="auto">
          <a:xfrm>
            <a:off x="11277600" y="6504912"/>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85</a:t>
            </a:fld>
            <a:endParaRPr lang="en-US" sz="1200" dirty="0">
              <a:latin typeface="Times New Roman" pitchFamily="18" charset="0"/>
            </a:endParaRPr>
          </a:p>
        </p:txBody>
      </p:sp>
      <p:sp>
        <p:nvSpPr>
          <p:cNvPr id="7" name="5-Point Star 6"/>
          <p:cNvSpPr/>
          <p:nvPr/>
        </p:nvSpPr>
        <p:spPr>
          <a:xfrm>
            <a:off x="10757095" y="753228"/>
            <a:ext cx="1237957" cy="1080938"/>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2993326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13976" y="4723647"/>
            <a:ext cx="5782024" cy="1090789"/>
          </a:xfrm>
        </p:spPr>
        <p:txBody>
          <a:bodyPr>
            <a:normAutofit lnSpcReduction="10000"/>
          </a:bodyPr>
          <a:lstStyle/>
          <a:p>
            <a:r>
              <a:rPr lang="en-US" sz="4000" dirty="0" smtClean="0"/>
              <a:t>Emergency Actions: Incident Dynamics</a:t>
            </a:r>
            <a:endParaRPr lang="en-US" sz="4000" dirty="0"/>
          </a:p>
        </p:txBody>
      </p:sp>
      <p:pic>
        <p:nvPicPr>
          <p:cNvPr id="19458" name="Picture 2" descr="https://encrypted-tbn2.gstatic.com/images?q=tbn:ANd9GcQCl1d5MzCjYravpglat_ytsY3tFertUqxTII7vAxgSTJP9GX9B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346" y="2165684"/>
            <a:ext cx="5184856" cy="329109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674722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30" y="770021"/>
            <a:ext cx="7976269" cy="1143000"/>
          </a:xfrm>
        </p:spPr>
        <p:txBody>
          <a:bodyPr>
            <a:noAutofit/>
          </a:bodyPr>
          <a:lstStyle/>
          <a:p>
            <a:pPr algn="l"/>
            <a:r>
              <a:rPr lang="en-US" sz="4000" dirty="0">
                <a:cs typeface="Calibri" panose="020F0502020204030204" pitchFamily="34" charset="0"/>
              </a:rPr>
              <a:t>Incident Dynamics:  </a:t>
            </a:r>
            <a:r>
              <a:rPr lang="en-US" sz="4000" dirty="0" smtClean="0">
                <a:cs typeface="Calibri" panose="020F0502020204030204" pitchFamily="34" charset="0"/>
              </a:rPr>
              <a:t>                                       Operational Assumptions [1]</a:t>
            </a:r>
            <a:endParaRPr lang="en-US" sz="4000" dirty="0">
              <a:cs typeface="Calibri" panose="020F0502020204030204" pitchFamily="34" charset="0"/>
            </a:endParaRPr>
          </a:p>
        </p:txBody>
      </p:sp>
      <p:sp>
        <p:nvSpPr>
          <p:cNvPr id="3" name="Content Placeholder 2"/>
          <p:cNvSpPr>
            <a:spLocks noGrp="1"/>
          </p:cNvSpPr>
          <p:nvPr>
            <p:ph idx="1"/>
          </p:nvPr>
        </p:nvSpPr>
        <p:spPr>
          <a:xfrm>
            <a:off x="561476" y="2153652"/>
            <a:ext cx="6344292" cy="4525963"/>
          </a:xfrm>
        </p:spPr>
        <p:txBody>
          <a:bodyPr>
            <a:noAutofit/>
          </a:bodyPr>
          <a:lstStyle/>
          <a:p>
            <a:pPr marL="0" indent="0">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Consider the environment inside an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Mass Violence scenario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Attackers have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selected a location that offers a target rich environment, therefore, there are likely to be many casualties.</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Attackers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seek to create the highest body count as possible. There may be an overwhelming number of injured and dead.</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Expect carnage and complete chaos, noise, confusion, alarms with frightened people running and hiding and unwilling or unable to respond to directions. </a:t>
            </a:r>
            <a:endParaRPr lang="en-US" dirty="0">
              <a:effectLst>
                <a:outerShdw blurRad="38100" dist="38100" dir="2700000" algn="tl">
                  <a:srgbClr val="000000">
                    <a:alpha val="43137"/>
                  </a:srgbClr>
                </a:outerShdw>
              </a:effectLst>
            </a:endParaRPr>
          </a:p>
        </p:txBody>
      </p:sp>
      <p:pic>
        <p:nvPicPr>
          <p:cNvPr id="9218" name="Picture 2" descr="http://images.politico.com/global/2012/07/120720_aurora_theater_ap_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60" y="3054100"/>
            <a:ext cx="5090569" cy="2759846"/>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218460" y="6492875"/>
            <a:ext cx="97354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4E368FB0-772B-4218-99CA-2A2DDA77FFD1}" type="slidenum">
              <a:rPr lang="en-US" sz="1200"/>
              <a:pPr lvl="1" algn="ctr"/>
              <a:t>87</a:t>
            </a:fld>
            <a:endParaRPr lang="en-US" sz="1200" dirty="0">
              <a:latin typeface="Times New Roman" pitchFamily="18" charset="0"/>
            </a:endParaRPr>
          </a:p>
        </p:txBody>
      </p:sp>
    </p:spTree>
    <p:extLst>
      <p:ext uri="{BB962C8B-B14F-4D97-AF65-F5344CB8AC3E}">
        <p14:creationId xmlns:p14="http://schemas.microsoft.com/office/powerpoint/2010/main" val="40275342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693646"/>
            <a:ext cx="6682874" cy="1143000"/>
          </a:xfrm>
        </p:spPr>
        <p:txBody>
          <a:bodyPr>
            <a:normAutofit/>
          </a:bodyPr>
          <a:lstStyle/>
          <a:p>
            <a:r>
              <a:rPr lang="en-US" sz="4000" dirty="0" smtClean="0">
                <a:cs typeface="Calibri" panose="020F0502020204030204" pitchFamily="34" charset="0"/>
              </a:rPr>
              <a:t>Operational Assumptions [2]</a:t>
            </a:r>
            <a:endParaRPr lang="en-US" sz="4000" dirty="0">
              <a:cs typeface="Calibri" panose="020F0502020204030204" pitchFamily="34" charset="0"/>
            </a:endParaRPr>
          </a:p>
        </p:txBody>
      </p:sp>
      <p:sp>
        <p:nvSpPr>
          <p:cNvPr id="3" name="Content Placeholder 2"/>
          <p:cNvSpPr>
            <a:spLocks noGrp="1"/>
          </p:cNvSpPr>
          <p:nvPr>
            <p:ph idx="1"/>
          </p:nvPr>
        </p:nvSpPr>
        <p:spPr>
          <a:xfrm>
            <a:off x="717883" y="2341972"/>
            <a:ext cx="9930064" cy="4253700"/>
          </a:xfrm>
        </p:spPr>
        <p:txBody>
          <a:bodyPr>
            <a:normAutofit/>
          </a:bodyPr>
          <a:lstStyle/>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a dynamic, chaotic, hostile environment that will thrust citizens and responders into a spontaneous deadly force encounter.</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Responding officers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or may not be trained and equipped for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Mass Violence incident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Multiple weapons and ammunition are often involved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least initially, the Attacker typically has the tactical advantage. He may have months of preparation for the attack; responders are called to action with little or no warning.</a:t>
            </a:r>
          </a:p>
          <a:p>
            <a:pPr>
              <a:buClr>
                <a:srgbClr val="0070C0"/>
              </a:buClr>
              <a:buFont typeface="Wingdings" panose="05000000000000000000" pitchFamily="2" charset="2"/>
              <a:buChar char="§"/>
            </a:pP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Ordinary citizens are likely to have little or no mental or physical preparation for such a terrifying violent event.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502155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 y="725207"/>
            <a:ext cx="9025690" cy="1143000"/>
          </a:xfrm>
        </p:spPr>
        <p:txBody>
          <a:bodyPr>
            <a:normAutofit/>
          </a:bodyPr>
          <a:lstStyle/>
          <a:p>
            <a:pPr algn="l"/>
            <a:r>
              <a:rPr lang="en-US" sz="4000" dirty="0" smtClean="0"/>
              <a:t>Operational Assumptions: “Hot Zone”</a:t>
            </a:r>
            <a:endParaRPr lang="en-US" sz="4000" dirty="0"/>
          </a:p>
        </p:txBody>
      </p:sp>
      <p:sp>
        <p:nvSpPr>
          <p:cNvPr id="3" name="Content Placeholder 2"/>
          <p:cNvSpPr>
            <a:spLocks noGrp="1"/>
          </p:cNvSpPr>
          <p:nvPr>
            <p:ph idx="1"/>
          </p:nvPr>
        </p:nvSpPr>
        <p:spPr>
          <a:xfrm>
            <a:off x="802104" y="2205091"/>
            <a:ext cx="10026317" cy="5257800"/>
          </a:xfrm>
        </p:spPr>
        <p:txBody>
          <a:bodyPr>
            <a:noAutofit/>
          </a:bodyPr>
          <a:lstStyle/>
          <a:p>
            <a:pPr marL="0" indent="0">
              <a:buNone/>
            </a:pPr>
            <a:r>
              <a:rPr lang="en-US" sz="2200" dirty="0">
                <a:effectLst>
                  <a:outerShdw blurRad="38100" dist="38100" dir="2700000" algn="tl">
                    <a:srgbClr val="000000">
                      <a:alpha val="43137"/>
                    </a:srgbClr>
                  </a:outerShdw>
                </a:effectLst>
                <a:cs typeface="Calibri" panose="020F0502020204030204" pitchFamily="34" charset="0"/>
              </a:rPr>
              <a:t>Both citizens and responders are likely to encounter an overwhelming level of sensory stimulation, including, but not limited to:</a:t>
            </a:r>
          </a:p>
          <a:p>
            <a:pPr marL="0" indent="0">
              <a:buNone/>
            </a:pPr>
            <a:endParaRPr lang="en-US" sz="1000" dirty="0">
              <a:effectLst>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Extreme levels of noise from alarms and  people screaming which may interfere with communications.</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Activated fire suppression and sprinkler systems.</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Confusion and a friendly fire threat.</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Victims hiding and frightened-not responding to law enforcement directions.</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Exposure to physical carnage and multiple, graphic and traumatic injuries.</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Potential presence of explosive devices.</a:t>
            </a:r>
          </a:p>
        </p:txBody>
      </p:sp>
    </p:spTree>
    <p:extLst>
      <p:ext uri="{BB962C8B-B14F-4D97-AF65-F5344CB8AC3E}">
        <p14:creationId xmlns:p14="http://schemas.microsoft.com/office/powerpoint/2010/main" val="128664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5943" y="2456220"/>
            <a:ext cx="8144134" cy="1373070"/>
          </a:xfrm>
        </p:spPr>
        <p:txBody>
          <a:bodyPr/>
          <a:lstStyle/>
          <a:p>
            <a:pPr algn="l"/>
            <a:r>
              <a:rPr lang="en-US" dirty="0" smtClean="0"/>
              <a:t>Mass Shooting Incidents </a:t>
            </a:r>
            <a:endParaRPr lang="en-US" dirty="0"/>
          </a:p>
        </p:txBody>
      </p:sp>
      <p:sp>
        <p:nvSpPr>
          <p:cNvPr id="7"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a:t>
            </a:fld>
            <a:endParaRPr lang="en-US" sz="1200" dirty="0">
              <a:latin typeface="Times New Roman" pitchFamily="18" charset="0"/>
            </a:endParaRPr>
          </a:p>
        </p:txBody>
      </p:sp>
    </p:spTree>
    <p:extLst>
      <p:ext uri="{BB962C8B-B14F-4D97-AF65-F5344CB8AC3E}">
        <p14:creationId xmlns:p14="http://schemas.microsoft.com/office/powerpoint/2010/main" val="27636105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a:xfrm>
            <a:off x="376990" y="835553"/>
            <a:ext cx="6785810" cy="838200"/>
          </a:xfrm>
        </p:spPr>
        <p:txBody>
          <a:bodyPr>
            <a:normAutofit/>
          </a:bodyPr>
          <a:lstStyle/>
          <a:p>
            <a:pPr algn="l"/>
            <a:r>
              <a:rPr lang="en-US" sz="4000" dirty="0">
                <a:cs typeface="Calibri" panose="020F0502020204030204" pitchFamily="34" charset="0"/>
              </a:rPr>
              <a:t>Psychological Threats</a:t>
            </a:r>
          </a:p>
        </p:txBody>
      </p:sp>
      <p:sp>
        <p:nvSpPr>
          <p:cNvPr id="798723" name="Rectangle 3"/>
          <p:cNvSpPr>
            <a:spLocks noGrp="1" noChangeArrowheads="1"/>
          </p:cNvSpPr>
          <p:nvPr>
            <p:ph type="body" sz="half" idx="1"/>
          </p:nvPr>
        </p:nvSpPr>
        <p:spPr>
          <a:xfrm>
            <a:off x="6145463" y="3602866"/>
            <a:ext cx="3784600" cy="2971800"/>
          </a:xfrm>
        </p:spPr>
        <p:txBody>
          <a:bodyPr>
            <a:normAutofit/>
          </a:bodyPr>
          <a:lstStyle/>
          <a:p>
            <a:pPr>
              <a:lnSpc>
                <a:spcPct val="90000"/>
              </a:lnSpc>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Possible Line of duty death</a:t>
            </a:r>
          </a:p>
          <a:p>
            <a:pPr>
              <a:lnSpc>
                <a:spcPct val="90000"/>
              </a:lnSpc>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Serious injury to self/colleagues</a:t>
            </a:r>
          </a:p>
          <a:p>
            <a:pPr>
              <a:lnSpc>
                <a:spcPct val="90000"/>
              </a:lnSpc>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Multiple casualties</a:t>
            </a:r>
          </a:p>
          <a:p>
            <a:pPr>
              <a:lnSpc>
                <a:spcPct val="90000"/>
              </a:lnSpc>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Killing or wounding innocent persons</a:t>
            </a:r>
          </a:p>
        </p:txBody>
      </p:sp>
      <p:sp>
        <p:nvSpPr>
          <p:cNvPr id="798724" name="Rectangle 4"/>
          <p:cNvSpPr>
            <a:spLocks noGrp="1" noChangeArrowheads="1"/>
          </p:cNvSpPr>
          <p:nvPr>
            <p:ph type="body" sz="half" idx="2"/>
          </p:nvPr>
        </p:nvSpPr>
        <p:spPr>
          <a:xfrm>
            <a:off x="1203826" y="3602866"/>
            <a:ext cx="3937000" cy="3066639"/>
          </a:xfrm>
        </p:spPr>
        <p:txBody>
          <a:bodyPr>
            <a:normAutofit fontScale="92500"/>
          </a:bodyPr>
          <a:lstStyle/>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High-level of personal threat</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Child victims</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Prolonged/protracted incident (esp. if evolving to barricade or hostage situation)</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High media interest</a:t>
            </a:r>
          </a:p>
          <a:p>
            <a:pPr>
              <a:buClr>
                <a:srgbClr val="0070C0"/>
              </a:buClr>
              <a:buFont typeface="Wingdings" panose="05000000000000000000" pitchFamily="2" charset="2"/>
              <a:buChar char="§"/>
            </a:pPr>
            <a:r>
              <a:rPr lang="en-US" sz="2200" dirty="0">
                <a:effectLst>
                  <a:outerShdw blurRad="38100" dist="38100" dir="2700000" algn="tl">
                    <a:srgbClr val="000000">
                      <a:alpha val="43137"/>
                    </a:srgbClr>
                  </a:outerShdw>
                </a:effectLst>
                <a:cs typeface="Calibri" panose="020F0502020204030204" pitchFamily="34" charset="0"/>
              </a:rPr>
              <a:t>Personal knowledge of a victim(s</a:t>
            </a:r>
            <a:r>
              <a:rPr lang="en-US" sz="2200" dirty="0" smtClean="0">
                <a:effectLst>
                  <a:outerShdw blurRad="38100" dist="38100" dir="2700000" algn="tl">
                    <a:srgbClr val="000000">
                      <a:alpha val="43137"/>
                    </a:srgbClr>
                  </a:outerShdw>
                </a:effectLst>
                <a:cs typeface="Calibri" panose="020F0502020204030204" pitchFamily="34" charset="0"/>
              </a:rPr>
              <a:t>)</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1511969" y="2148460"/>
            <a:ext cx="8153400" cy="1200329"/>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cs typeface="Calibri" panose="020F0502020204030204" pitchFamily="34" charset="0"/>
              </a:rPr>
              <a:t>In addition to the physical threat presented by the </a:t>
            </a:r>
            <a:r>
              <a:rPr lang="en-US" sz="2400" dirty="0" smtClean="0">
                <a:effectLst>
                  <a:outerShdw blurRad="38100" dist="38100" dir="2700000" algn="tl">
                    <a:srgbClr val="000000">
                      <a:alpha val="43137"/>
                    </a:srgbClr>
                  </a:outerShdw>
                </a:effectLst>
                <a:cs typeface="Calibri" panose="020F0502020204030204" pitchFamily="34" charset="0"/>
              </a:rPr>
              <a:t>attack, </a:t>
            </a:r>
            <a:r>
              <a:rPr lang="en-US" sz="2400" dirty="0">
                <a:effectLst>
                  <a:outerShdw blurRad="38100" dist="38100" dir="2700000" algn="tl">
                    <a:srgbClr val="000000">
                      <a:alpha val="43137"/>
                    </a:srgbClr>
                  </a:outerShdw>
                </a:effectLst>
                <a:cs typeface="Calibri" panose="020F0502020204030204" pitchFamily="34" charset="0"/>
              </a:rPr>
              <a:t>the situation is likely to entail several foreseeable psychological hazards, including:</a:t>
            </a:r>
          </a:p>
        </p:txBody>
      </p:sp>
      <p:sp>
        <p:nvSpPr>
          <p:cNvPr id="6" name="TextBox 5"/>
          <p:cNvSpPr txBox="1"/>
          <p:nvPr/>
        </p:nvSpPr>
        <p:spPr>
          <a:xfrm>
            <a:off x="2895600" y="6581938"/>
            <a:ext cx="6400800" cy="261610"/>
          </a:xfrm>
          <a:prstGeom prst="rect">
            <a:avLst/>
          </a:prstGeom>
          <a:noFill/>
        </p:spPr>
        <p:txBody>
          <a:bodyPr wrap="square" rtlCol="0">
            <a:spAutoFit/>
          </a:bodyPr>
          <a:lstStyle/>
          <a:p>
            <a:pPr algn="ctr"/>
            <a:r>
              <a:rPr lang="en-US" sz="900" dirty="0">
                <a:cs typeface="Calibri" pitchFamily="34" charset="0"/>
              </a:rPr>
              <a:t>Copyright © </a:t>
            </a:r>
            <a:r>
              <a:rPr lang="en-US" sz="900" dirty="0" smtClean="0">
                <a:cs typeface="Calibri" pitchFamily="34" charset="0"/>
              </a:rPr>
              <a:t>2013. </a:t>
            </a:r>
            <a:r>
              <a:rPr lang="en-US" sz="900" dirty="0">
                <a:cs typeface="Calibri" pitchFamily="34" charset="0"/>
              </a:rPr>
              <a:t>Behavioral Science Applications. All Rights Reserved</a:t>
            </a:r>
            <a:r>
              <a:rPr lang="en-US" sz="1100" dirty="0">
                <a:latin typeface="Calibri" pitchFamily="34" charset="0"/>
                <a:cs typeface="Calibri" pitchFamily="34" charset="0"/>
              </a:rPr>
              <a:t>.</a:t>
            </a:r>
          </a:p>
        </p:txBody>
      </p:sp>
    </p:spTree>
    <p:extLst>
      <p:ext uri="{BB962C8B-B14F-4D97-AF65-F5344CB8AC3E}">
        <p14:creationId xmlns:p14="http://schemas.microsoft.com/office/powerpoint/2010/main" val="377998097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62" y="424496"/>
            <a:ext cx="8150331" cy="1600200"/>
          </a:xfrm>
        </p:spPr>
        <p:txBody>
          <a:bodyPr>
            <a:normAutofit/>
          </a:bodyPr>
          <a:lstStyle/>
          <a:p>
            <a:r>
              <a:rPr lang="en-US" sz="4000" dirty="0" smtClean="0">
                <a:cs typeface="Calibri" pitchFamily="34" charset="0"/>
              </a:rPr>
              <a:t>Response</a:t>
            </a:r>
            <a:endParaRPr lang="en-US" sz="4000" dirty="0">
              <a:cs typeface="Calibri" pitchFamily="34" charset="0"/>
            </a:endParaRPr>
          </a:p>
        </p:txBody>
      </p:sp>
      <p:pic>
        <p:nvPicPr>
          <p:cNvPr id="1026" name="Picture 2" descr="http://www.muhsd.k12.ca.us/cms/lib5/CA01001051/Centricity/Domain/14/REM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14" y="2275201"/>
            <a:ext cx="3629104" cy="3595634"/>
          </a:xfrm>
          <a:prstGeom prst="rect">
            <a:avLst/>
          </a:prstGeom>
          <a:noFill/>
          <a:ln w="25400">
            <a:solidFill>
              <a:schemeClr val="accent6"/>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5949" y="2380247"/>
            <a:ext cx="2962792" cy="3385542"/>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Preparedness</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Training</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Team Development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Exercises/Drills</a:t>
            </a:r>
          </a:p>
          <a:p>
            <a:pPr marL="742950" lvl="1" indent="-285750">
              <a:buClr>
                <a:schemeClr val="accent1"/>
              </a:buClr>
              <a:buFont typeface="Wingdings" pitchFamily="2" charset="2"/>
              <a:buChar char="§"/>
            </a:pPr>
            <a:endParaRPr lang="en-US" dirty="0">
              <a:effectLst>
                <a:outerShdw blurRad="38100" dist="38100" dir="2700000" algn="tl">
                  <a:srgbClr val="000000">
                    <a:alpha val="43137"/>
                  </a:srgbClr>
                </a:outerShdw>
              </a:effectLst>
              <a:latin typeface="Calibri" pitchFamily="34" charset="0"/>
              <a:cs typeface="Calibri" pitchFamily="34" charset="0"/>
            </a:endParaRPr>
          </a:p>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latin typeface="Calibri" pitchFamily="34" charset="0"/>
                <a:cs typeface="Calibri" pitchFamily="34" charset="0"/>
              </a:rPr>
              <a:t>Response</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latin typeface="Calibri" pitchFamily="34" charset="0"/>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Assessment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Threat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Notification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latin typeface="Calibri" pitchFamily="34" charset="0"/>
                <a:cs typeface="Calibri" pitchFamily="34" charset="0"/>
              </a:rPr>
              <a:t>Emergency Actions</a:t>
            </a: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6" name="TextBox 5"/>
          <p:cNvSpPr txBox="1"/>
          <p:nvPr/>
        </p:nvSpPr>
        <p:spPr>
          <a:xfrm>
            <a:off x="793006" y="2215731"/>
            <a:ext cx="3095401" cy="4216539"/>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u="sng" dirty="0">
                <a:effectLst>
                  <a:outerShdw blurRad="38100" dist="38100" dir="2700000" algn="tl">
                    <a:srgbClr val="000000">
                      <a:alpha val="43137"/>
                    </a:srgbClr>
                  </a:outerShdw>
                </a:effectLst>
                <a:cs typeface="Calibri" pitchFamily="34" charset="0"/>
              </a:rPr>
              <a:t>Mitigation</a:t>
            </a: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Executive Buy-In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Policies, Plans, Procedures</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Risk Assessment</a:t>
            </a:r>
          </a:p>
          <a:p>
            <a:pPr lvl="1">
              <a:buClr>
                <a:schemeClr val="accent1"/>
              </a:buClr>
            </a:pPr>
            <a:endParaRPr lang="en-US" dirty="0">
              <a:effectLst>
                <a:outerShdw blurRad="38100" dist="38100" dir="2700000" algn="tl">
                  <a:srgbClr val="000000">
                    <a:alpha val="43137"/>
                  </a:srgbClr>
                </a:outerShdw>
              </a:effectLst>
              <a:cs typeface="Calibri" pitchFamily="34" charset="0"/>
            </a:endParaRPr>
          </a:p>
          <a:p>
            <a:pPr marL="285750" indent="-285750">
              <a:buClr>
                <a:srgbClr val="00B0F0"/>
              </a:buClr>
              <a:buFont typeface="Wingdings" panose="05000000000000000000" pitchFamily="2" charset="2"/>
              <a:buChar char="§"/>
            </a:pPr>
            <a:r>
              <a:rPr lang="en-US" u="sng" dirty="0" smtClean="0">
                <a:effectLst>
                  <a:outerShdw blurRad="38100" dist="38100" dir="2700000" algn="tl">
                    <a:srgbClr val="000000">
                      <a:alpha val="43137"/>
                    </a:srgbClr>
                  </a:outerShdw>
                </a:effectLst>
                <a:cs typeface="Calibri" pitchFamily="34" charset="0"/>
              </a:rPr>
              <a:t>Recovery</a:t>
            </a:r>
            <a:endParaRPr lang="en-US" u="sng" dirty="0">
              <a:effectLst>
                <a:outerShdw blurRad="38100" dist="38100" dir="2700000" algn="tl">
                  <a:srgbClr val="000000">
                    <a:alpha val="43137"/>
                  </a:srgbClr>
                </a:outerShdw>
              </a:effectLst>
              <a:cs typeface="Calibri" pitchFamily="34" charset="0"/>
            </a:endParaRPr>
          </a:p>
          <a:p>
            <a:pPr marL="171450" indent="-171450">
              <a:buClr>
                <a:srgbClr val="00B0F0"/>
              </a:buClr>
              <a:buFont typeface="Wingdings" panose="05000000000000000000" pitchFamily="2" charset="2"/>
              <a:buChar char="§"/>
            </a:pPr>
            <a:endParaRPr lang="en-US" sz="800" dirty="0">
              <a:effectLst>
                <a:outerShdw blurRad="38100" dist="38100" dir="2700000" algn="tl">
                  <a:srgbClr val="000000">
                    <a:alpha val="43137"/>
                  </a:srgbClr>
                </a:outerShdw>
              </a:effectLst>
              <a:cs typeface="Calibri" pitchFamily="34" charset="0"/>
            </a:endParaRP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Psych First Aid/Trauma Management</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Investigation</a:t>
            </a:r>
          </a:p>
          <a:p>
            <a:pPr marL="742950" lvl="1" indent="-285750">
              <a:buClr>
                <a:srgbClr val="00B0F0"/>
              </a:buClr>
              <a:buFont typeface="Wingdings" pitchFamily="2" charset="2"/>
              <a:buChar char="§"/>
            </a:pPr>
            <a:r>
              <a:rPr lang="en-US" dirty="0">
                <a:effectLst>
                  <a:outerShdw blurRad="38100" dist="38100" dir="2700000" algn="tl">
                    <a:srgbClr val="000000">
                      <a:alpha val="43137"/>
                    </a:srgbClr>
                  </a:outerShdw>
                </a:effectLst>
                <a:cs typeface="Calibri" pitchFamily="34" charset="0"/>
              </a:rPr>
              <a:t>Business Continuity</a:t>
            </a:r>
          </a:p>
          <a:p>
            <a:pPr marL="742950" lvl="1" indent="-285750">
              <a:buClr>
                <a:schemeClr val="accent1"/>
              </a:buClr>
              <a:buFont typeface="Wingdings" pitchFamily="2" charset="2"/>
              <a:buChar char="§"/>
            </a:pPr>
            <a:endParaRPr lang="en-US" dirty="0">
              <a:latin typeface="Calibri" pitchFamily="34" charset="0"/>
              <a:cs typeface="Calibri" pitchFamily="34" charset="0"/>
            </a:endParaRPr>
          </a:p>
          <a:p>
            <a:pPr marL="285750" indent="-285750">
              <a:buClr>
                <a:schemeClr val="accent1"/>
              </a:buClr>
              <a:buFont typeface="Wingdings" pitchFamily="2" charset="2"/>
              <a:buChar char="§"/>
            </a:pPr>
            <a:endParaRPr lang="en-US" dirty="0">
              <a:latin typeface="Calibri" pitchFamily="34" charset="0"/>
              <a:cs typeface="Calibri" pitchFamily="34" charset="0"/>
            </a:endParaRPr>
          </a:p>
        </p:txBody>
      </p:sp>
      <p:sp>
        <p:nvSpPr>
          <p:cNvPr id="10" name="Slide Number Placeholder 3"/>
          <p:cNvSpPr txBox="1">
            <a:spLocks noGrp="1"/>
          </p:cNvSpPr>
          <p:nvPr/>
        </p:nvSpPr>
        <p:spPr bwMode="auto">
          <a:xfrm>
            <a:off x="11277600" y="6478073"/>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91</a:t>
            </a:fld>
            <a:endParaRPr lang="en-US" sz="1200" dirty="0">
              <a:latin typeface="Times New Roman" pitchFamily="18" charset="0"/>
            </a:endParaRPr>
          </a:p>
        </p:txBody>
      </p:sp>
      <p:sp>
        <p:nvSpPr>
          <p:cNvPr id="7" name="Rounded Rectangle 6"/>
          <p:cNvSpPr/>
          <p:nvPr/>
        </p:nvSpPr>
        <p:spPr>
          <a:xfrm>
            <a:off x="8100925" y="3789947"/>
            <a:ext cx="2854949" cy="1732548"/>
          </a:xfrm>
          <a:prstGeom prst="roundRect">
            <a:avLst/>
          </a:prstGeom>
          <a:solidFill>
            <a:schemeClr val="accent1">
              <a:alpha val="2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9788086" y="5669018"/>
            <a:ext cx="1746574" cy="1100106"/>
          </a:xfrm>
          <a:prstGeom prst="wedgeRectCallout">
            <a:avLst>
              <a:gd name="adj1" fmla="val -95624"/>
              <a:gd name="adj2" fmla="val -75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Let’s Focus on Emergency Actions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34113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5"/>
          <p:cNvSpPr>
            <a:spLocks noGrp="1"/>
          </p:cNvSpPr>
          <p:nvPr>
            <p:ph type="title"/>
          </p:nvPr>
        </p:nvSpPr>
        <p:spPr bwMode="auto">
          <a:xfrm>
            <a:off x="135988" y="934021"/>
            <a:ext cx="6187694" cy="1143000"/>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en-US" sz="4400" dirty="0">
                <a:solidFill>
                  <a:schemeClr val="tx1"/>
                </a:solidFill>
                <a:cs typeface="Calibri" panose="020F0502020204030204" pitchFamily="34" charset="0"/>
              </a:rPr>
              <a:t>Active Shooter Response</a:t>
            </a:r>
            <a:r>
              <a:rPr lang="en-US" sz="4400" dirty="0">
                <a:solidFill>
                  <a:schemeClr val="bg2"/>
                </a:solidFill>
                <a:latin typeface="Calibri" panose="020F0502020204030204" pitchFamily="34" charset="0"/>
                <a:cs typeface="Calibri" panose="020F0502020204030204" pitchFamily="34" charset="0"/>
              </a:rPr>
              <a:t/>
            </a:r>
            <a:br>
              <a:rPr lang="en-US" sz="4400" dirty="0">
                <a:solidFill>
                  <a:schemeClr val="bg2"/>
                </a:solidFill>
                <a:latin typeface="Calibri" panose="020F0502020204030204" pitchFamily="34" charset="0"/>
                <a:cs typeface="Calibri" panose="020F0502020204030204" pitchFamily="34" charset="0"/>
              </a:rPr>
            </a:br>
            <a:r>
              <a:rPr lang="en-US" sz="4400" dirty="0">
                <a:solidFill>
                  <a:schemeClr val="bg2"/>
                </a:solidFill>
                <a:latin typeface="Calibri" panose="020F0502020204030204" pitchFamily="34" charset="0"/>
                <a:cs typeface="Calibri" panose="020F0502020204030204" pitchFamily="34" charset="0"/>
              </a:rPr>
              <a:t/>
            </a:r>
            <a:br>
              <a:rPr lang="en-US" sz="4400" dirty="0">
                <a:solidFill>
                  <a:schemeClr val="bg2"/>
                </a:solidFill>
                <a:latin typeface="Calibri" panose="020F0502020204030204" pitchFamily="34" charset="0"/>
                <a:cs typeface="Calibri" panose="020F0502020204030204" pitchFamily="34" charset="0"/>
              </a:rPr>
            </a:br>
            <a:r>
              <a:rPr lang="en-US" sz="4000" dirty="0">
                <a:latin typeface="Century Gothic" pitchFamily="34" charset="0"/>
              </a:rPr>
              <a:t/>
            </a:r>
            <a:br>
              <a:rPr lang="en-US" sz="4000" dirty="0">
                <a:latin typeface="Century Gothic" pitchFamily="34" charset="0"/>
              </a:rPr>
            </a:br>
            <a:r>
              <a:rPr lang="en-US" sz="4000" dirty="0">
                <a:latin typeface="Century Gothic" pitchFamily="34" charset="0"/>
              </a:rPr>
              <a:t/>
            </a:r>
            <a:br>
              <a:rPr lang="en-US" sz="4000" dirty="0">
                <a:latin typeface="Century Gothic" pitchFamily="34" charset="0"/>
              </a:rPr>
            </a:br>
            <a:r>
              <a:rPr lang="en-US" sz="4000" dirty="0">
                <a:latin typeface="Century Gothic" pitchFamily="34" charset="0"/>
              </a:rPr>
              <a:t/>
            </a:r>
            <a:br>
              <a:rPr lang="en-US" sz="4000" dirty="0">
                <a:latin typeface="Century Gothic" pitchFamily="34" charset="0"/>
              </a:rPr>
            </a:br>
            <a:r>
              <a:rPr lang="en-US" sz="4000" dirty="0">
                <a:latin typeface="Century Gothic" pitchFamily="34" charset="0"/>
              </a:rPr>
              <a:t/>
            </a:r>
            <a:br>
              <a:rPr lang="en-US" sz="4000" dirty="0">
                <a:latin typeface="Century Gothic" pitchFamily="34" charset="0"/>
              </a:rPr>
            </a:br>
            <a:endParaRPr lang="en-US" dirty="0">
              <a:latin typeface="Century Gothic" pitchFamily="34" charset="0"/>
            </a:endParaRPr>
          </a:p>
        </p:txBody>
      </p:sp>
      <p:sp>
        <p:nvSpPr>
          <p:cNvPr id="109571" name="TextBox 7"/>
          <p:cNvSpPr txBox="1">
            <a:spLocks noChangeArrowheads="1"/>
          </p:cNvSpPr>
          <p:nvPr/>
        </p:nvSpPr>
        <p:spPr bwMode="auto">
          <a:xfrm>
            <a:off x="2857500" y="6428456"/>
            <a:ext cx="6781800" cy="307975"/>
          </a:xfrm>
          <a:prstGeom prst="rect">
            <a:avLst/>
          </a:prstGeom>
          <a:noFill/>
          <a:ln w="9525">
            <a:noFill/>
            <a:miter lim="800000"/>
            <a:headEnd/>
            <a:tailEnd/>
          </a:ln>
        </p:spPr>
        <p:txBody>
          <a:bodyPr>
            <a:spAutoFit/>
          </a:bodyPr>
          <a:lstStyle/>
          <a:p>
            <a:pPr algn="ctr"/>
            <a:r>
              <a:rPr lang="en-US" sz="1400" i="1" dirty="0">
                <a:effectLst>
                  <a:outerShdw blurRad="38100" dist="38100" dir="2700000" algn="tl">
                    <a:srgbClr val="000000">
                      <a:alpha val="43137"/>
                    </a:srgbClr>
                  </a:outerShdw>
                </a:effectLst>
                <a:latin typeface="Century Gothic" pitchFamily="34" charset="0"/>
              </a:rPr>
              <a:t>Based on U.S. Department of Homeland Security recommendations.</a:t>
            </a:r>
          </a:p>
        </p:txBody>
      </p:sp>
      <p:pic>
        <p:nvPicPr>
          <p:cNvPr id="109573" name="Picture 8" descr="http://rosalindfranklin.edu/DNN/Portals/18/images/operations/ActiveShooterEmblem.JPG"/>
          <p:cNvPicPr>
            <a:picLocks noChangeAspect="1" noChangeArrowheads="1"/>
          </p:cNvPicPr>
          <p:nvPr/>
        </p:nvPicPr>
        <p:blipFill>
          <a:blip r:embed="rId3" cstate="print"/>
          <a:srcRect/>
          <a:stretch>
            <a:fillRect/>
          </a:stretch>
        </p:blipFill>
        <p:spPr bwMode="auto">
          <a:xfrm>
            <a:off x="4723814" y="2310914"/>
            <a:ext cx="3049172" cy="3883649"/>
          </a:xfrm>
          <a:prstGeom prst="rect">
            <a:avLst/>
          </a:prstGeom>
          <a:noFill/>
          <a:ln w="22225">
            <a:solidFill>
              <a:schemeClr val="tx1"/>
            </a:solidFill>
            <a:miter lim="800000"/>
            <a:headEnd/>
            <a:tailEnd/>
          </a:ln>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92</a:t>
            </a:fld>
            <a:endParaRPr lang="en-US" sz="1200" dirty="0">
              <a:latin typeface="Times New Roman" pitchFamily="18" charset="0"/>
            </a:endParaRPr>
          </a:p>
        </p:txBody>
      </p:sp>
    </p:spTree>
    <p:extLst>
      <p:ext uri="{BB962C8B-B14F-4D97-AF65-F5344CB8AC3E}">
        <p14:creationId xmlns:p14="http://schemas.microsoft.com/office/powerpoint/2010/main" val="4250255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bwMode="auto">
          <a:xfrm>
            <a:off x="172699" y="971360"/>
            <a:ext cx="5359791" cy="1434904"/>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smtClean="0">
                <a:latin typeface="Calibri" panose="020F0502020204030204" pitchFamily="34" charset="0"/>
                <a:cs typeface="Calibri" panose="020F0502020204030204" pitchFamily="34" charset="0"/>
              </a:rPr>
              <a:t>Response Priorities</a:t>
            </a:r>
          </a:p>
        </p:txBody>
      </p:sp>
      <p:sp>
        <p:nvSpPr>
          <p:cNvPr id="110595" name="Content Placeholder 6"/>
          <p:cNvSpPr>
            <a:spLocks noGrp="1"/>
          </p:cNvSpPr>
          <p:nvPr>
            <p:ph idx="1"/>
          </p:nvPr>
        </p:nvSpPr>
        <p:spPr>
          <a:xfrm>
            <a:off x="2099603" y="2856638"/>
            <a:ext cx="8229600" cy="2547211"/>
          </a:xfrm>
        </p:spPr>
        <p:txBody>
          <a:bodyPr>
            <a:normAutofit/>
          </a:bodyPr>
          <a:lstStyle/>
          <a:p>
            <a:pPr marL="514350" indent="-514350">
              <a:buFontTx/>
              <a:buAutoNum type="arabicPeriod"/>
            </a:pPr>
            <a:r>
              <a:rPr lang="en-US" sz="2800" dirty="0" smtClean="0">
                <a:effectLst>
                  <a:outerShdw blurRad="38100" dist="38100" dir="2700000" algn="tl">
                    <a:srgbClr val="000000">
                      <a:alpha val="43137"/>
                    </a:srgbClr>
                  </a:outerShdw>
                </a:effectLst>
                <a:cs typeface="Calibri" panose="020F0502020204030204" pitchFamily="34" charset="0"/>
              </a:rPr>
              <a:t>Take care of yourself.</a:t>
            </a:r>
          </a:p>
          <a:p>
            <a:pPr marL="514350" indent="-514350">
              <a:buFontTx/>
              <a:buAutoNum type="arabicPeriod"/>
            </a:pPr>
            <a:r>
              <a:rPr lang="en-US" sz="2800" dirty="0" smtClean="0">
                <a:effectLst>
                  <a:outerShdw blurRad="38100" dist="38100" dir="2700000" algn="tl">
                    <a:srgbClr val="000000">
                      <a:alpha val="43137"/>
                    </a:srgbClr>
                  </a:outerShdw>
                </a:effectLst>
                <a:cs typeface="Calibri" panose="020F0502020204030204" pitchFamily="34" charset="0"/>
              </a:rPr>
              <a:t>Go to safety.</a:t>
            </a:r>
          </a:p>
          <a:p>
            <a:pPr marL="514350" indent="-514350">
              <a:buFontTx/>
              <a:buAutoNum type="arabicPeriod"/>
            </a:pPr>
            <a:r>
              <a:rPr lang="en-US" sz="2800" dirty="0" smtClean="0">
                <a:effectLst>
                  <a:outerShdw blurRad="38100" dist="38100" dir="2700000" algn="tl">
                    <a:srgbClr val="000000">
                      <a:alpha val="43137"/>
                    </a:srgbClr>
                  </a:outerShdw>
                </a:effectLst>
                <a:cs typeface="Calibri" panose="020F0502020204030204" pitchFamily="34" charset="0"/>
              </a:rPr>
              <a:t>Get out of the line of fire.</a:t>
            </a:r>
          </a:p>
          <a:p>
            <a:pPr marL="514350" indent="-514350">
              <a:buFontTx/>
              <a:buAutoNum type="arabicPeriod"/>
            </a:pPr>
            <a:r>
              <a:rPr lang="en-US" sz="2800" dirty="0" smtClean="0">
                <a:effectLst>
                  <a:outerShdw blurRad="38100" dist="38100" dir="2700000" algn="tl">
                    <a:srgbClr val="000000">
                      <a:alpha val="43137"/>
                    </a:srgbClr>
                  </a:outerShdw>
                </a:effectLst>
                <a:cs typeface="Calibri" panose="020F0502020204030204" pitchFamily="34" charset="0"/>
              </a:rPr>
              <a:t>Take as many people to safety as possible</a:t>
            </a:r>
            <a:r>
              <a:rPr lang="en-US" sz="2800" dirty="0" smtClean="0">
                <a:cs typeface="Calibri" panose="020F0502020204030204" pitchFamily="34" charset="0"/>
              </a:rPr>
              <a:t>.</a:t>
            </a:r>
          </a:p>
        </p:txBody>
      </p:sp>
      <p:sp>
        <p:nvSpPr>
          <p:cNvPr id="110596" name="Rectangle 4"/>
          <p:cNvSpPr>
            <a:spLocks noChangeArrowheads="1"/>
          </p:cNvSpPr>
          <p:nvPr/>
        </p:nvSpPr>
        <p:spPr bwMode="auto">
          <a:xfrm>
            <a:off x="3657600" y="5086636"/>
            <a:ext cx="4572000" cy="1384995"/>
          </a:xfrm>
          <a:prstGeom prst="rect">
            <a:avLst/>
          </a:prstGeom>
          <a:noFill/>
          <a:ln w="9525">
            <a:noFill/>
            <a:miter lim="800000"/>
            <a:headEnd/>
            <a:tailEnd/>
          </a:ln>
        </p:spPr>
        <p:txBody>
          <a:bodyPr>
            <a:spAutoFit/>
          </a:bodyPr>
          <a:lstStyle/>
          <a:p>
            <a:pPr algn="ctr"/>
            <a:r>
              <a:rPr lang="en-US" sz="2800" dirty="0"/>
              <a:t>Run if you can,</a:t>
            </a:r>
            <a:br>
              <a:rPr lang="en-US" sz="2800" dirty="0"/>
            </a:br>
            <a:r>
              <a:rPr lang="en-US" sz="2800" dirty="0"/>
              <a:t>Hide if you can’t,</a:t>
            </a:r>
            <a:br>
              <a:rPr lang="en-US" sz="2800" dirty="0"/>
            </a:br>
            <a:r>
              <a:rPr lang="en-US" sz="2800" dirty="0"/>
              <a:t>Fight if you must.</a:t>
            </a:r>
          </a:p>
        </p:txBody>
      </p:sp>
      <p:sp>
        <p:nvSpPr>
          <p:cNvPr id="7" name="TextBox 6"/>
          <p:cNvSpPr txBox="1"/>
          <p:nvPr/>
        </p:nvSpPr>
        <p:spPr>
          <a:xfrm>
            <a:off x="1503485" y="2113877"/>
            <a:ext cx="8458200" cy="584775"/>
          </a:xfrm>
          <a:prstGeom prst="rect">
            <a:avLst/>
          </a:prstGeom>
          <a:noFill/>
        </p:spPr>
        <p:txBody>
          <a:bodyPr wrap="square" rtlCol="0">
            <a:spAutoFit/>
          </a:bodyPr>
          <a:lstStyle/>
          <a:p>
            <a:pPr algn="ctr"/>
            <a:r>
              <a:rPr lang="en-US" sz="3200" dirty="0"/>
              <a:t> </a:t>
            </a:r>
            <a:r>
              <a:rPr lang="en-US" sz="3200" u="sng" dirty="0">
                <a:effectLst>
                  <a:outerShdw blurRad="38100" dist="38100" dir="2700000" algn="tl">
                    <a:srgbClr val="000000">
                      <a:alpha val="43137"/>
                    </a:srgbClr>
                  </a:outerShdw>
                </a:effectLst>
              </a:rPr>
              <a:t>The key to survival is a proactive mindset</a:t>
            </a:r>
            <a:r>
              <a:rPr lang="en-US" u="sng" dirty="0">
                <a:effectLst>
                  <a:outerShdw blurRad="38100" dist="38100" dir="2700000" algn="tl">
                    <a:srgbClr val="000000">
                      <a:alpha val="43137"/>
                    </a:srgbClr>
                  </a:outerShdw>
                </a:effectLst>
                <a:latin typeface="Century Gothic" pitchFamily="34" charset="0"/>
              </a:rPr>
              <a:t>.</a:t>
            </a:r>
          </a:p>
        </p:txBody>
      </p:sp>
      <p:sp>
        <p:nvSpPr>
          <p:cNvPr id="9" name="5-Point Star 8"/>
          <p:cNvSpPr/>
          <p:nvPr/>
        </p:nvSpPr>
        <p:spPr>
          <a:xfrm>
            <a:off x="10757095" y="753228"/>
            <a:ext cx="1237957" cy="1080938"/>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8"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93</a:t>
            </a:fld>
            <a:endParaRPr lang="en-US" sz="1200" dirty="0">
              <a:latin typeface="Times New Roman" pitchFamily="18" charset="0"/>
            </a:endParaRPr>
          </a:p>
        </p:txBody>
      </p:sp>
    </p:spTree>
    <p:extLst>
      <p:ext uri="{BB962C8B-B14F-4D97-AF65-F5344CB8AC3E}">
        <p14:creationId xmlns:p14="http://schemas.microsoft.com/office/powerpoint/2010/main" val="26135577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44237" y="760021"/>
            <a:ext cx="3200400" cy="1143000"/>
          </a:xfrm>
        </p:spPr>
        <p:txBody>
          <a:bodyPr>
            <a:noAutofit/>
          </a:bodyPr>
          <a:lstStyle/>
          <a:p>
            <a:r>
              <a:rPr lang="en-US" sz="6000" dirty="0">
                <a:cs typeface="Calibri" pitchFamily="34" charset="0"/>
              </a:rPr>
              <a:t>Video</a:t>
            </a:r>
          </a:p>
        </p:txBody>
      </p:sp>
      <p:sp>
        <p:nvSpPr>
          <p:cNvPr id="95235" name="Content Placeholder 2" descr="Rectangle: Click to edit Master text styles&#10;Second level&#10;Third level&#10;Fourth level&#10;Fifth level"/>
          <p:cNvSpPr>
            <a:spLocks noGrp="1"/>
          </p:cNvSpPr>
          <p:nvPr>
            <p:ph idx="1"/>
          </p:nvPr>
        </p:nvSpPr>
        <p:spPr>
          <a:xfrm>
            <a:off x="2133600" y="760021"/>
            <a:ext cx="8077200" cy="5732855"/>
          </a:xfrm>
        </p:spPr>
        <p:txBody>
          <a:bodyPr>
            <a:normAutofit/>
          </a:bodyPr>
          <a:lstStyle/>
          <a:p>
            <a:pPr marL="0" indent="0" algn="ctr">
              <a:buNone/>
            </a:pPr>
            <a:r>
              <a:rPr lang="en-US" sz="3200" b="1" dirty="0">
                <a:latin typeface="+mj-lt"/>
                <a:cs typeface="Calibri" panose="020F0502020204030204" pitchFamily="34" charset="0"/>
              </a:rPr>
              <a:t>Run&gt;Hide&gt;Fight:</a:t>
            </a:r>
            <a:r>
              <a:rPr lang="en-US" sz="3200" dirty="0" smtClean="0">
                <a:latin typeface="+mj-lt"/>
                <a:cs typeface="Calibri" panose="020F0502020204030204" pitchFamily="34" charset="0"/>
              </a:rPr>
              <a:t> </a:t>
            </a:r>
          </a:p>
          <a:p>
            <a:pPr marL="0" indent="0" algn="ctr">
              <a:buNone/>
            </a:pPr>
            <a:r>
              <a:rPr lang="en-US" sz="3200" dirty="0" smtClean="0">
                <a:latin typeface="+mj-lt"/>
                <a:cs typeface="Calibri" panose="020F0502020204030204" pitchFamily="34" charset="0"/>
              </a:rPr>
              <a:t>Surviving an Active Shooter Event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320040" lvl="1" indent="0">
              <a:buNone/>
            </a:pPr>
            <a:endParaRPr lang="en-US" sz="2200" dirty="0" smtClean="0">
              <a:latin typeface="Century Gothic" pitchFamily="34" charset="0"/>
            </a:endParaRPr>
          </a:p>
          <a:p>
            <a:pPr marL="320040" lvl="1" indent="0" algn="ctr">
              <a:buNone/>
            </a:pPr>
            <a:endParaRPr lang="en-US" sz="2200" dirty="0" smtClean="0">
              <a:latin typeface="Century Gothic" pitchFamily="34" charset="0"/>
            </a:endParaRPr>
          </a:p>
          <a:p>
            <a:pPr marL="320040" lvl="1" indent="0" algn="ctr">
              <a:buNone/>
            </a:pPr>
            <a:endParaRPr lang="en-US" sz="2200" dirty="0" smtClean="0">
              <a:latin typeface="Century Gothic" pitchFamily="34" charset="0"/>
            </a:endParaRPr>
          </a:p>
          <a:p>
            <a:pPr marL="320040" lvl="1" indent="0" algn="ctr">
              <a:buNone/>
            </a:pPr>
            <a:endParaRPr lang="en-US" sz="2200" dirty="0">
              <a:effectLst>
                <a:outerShdw blurRad="38100" dist="38100" dir="2700000" algn="tl">
                  <a:srgbClr val="000000">
                    <a:alpha val="43137"/>
                  </a:srgbClr>
                </a:outerShdw>
              </a:effectLst>
              <a:latin typeface="Century Gothic" pitchFamily="34" charset="0"/>
            </a:endParaRPr>
          </a:p>
          <a:p>
            <a:pPr marL="320040" lvl="1" indent="0" algn="ctr">
              <a:buNone/>
            </a:pPr>
            <a:r>
              <a:rPr lang="en-US" sz="2200" dirty="0" smtClean="0">
                <a:effectLst>
                  <a:outerShdw blurRad="38100" dist="38100" dir="2700000" algn="tl">
                    <a:srgbClr val="000000">
                      <a:alpha val="43137"/>
                    </a:srgbClr>
                  </a:outerShdw>
                </a:effectLst>
              </a:rPr>
              <a:t>Time</a:t>
            </a:r>
            <a:r>
              <a:rPr lang="en-US" sz="2200" dirty="0">
                <a:effectLst>
                  <a:outerShdw blurRad="38100" dist="38100" dir="2700000" algn="tl">
                    <a:srgbClr val="000000">
                      <a:alpha val="43137"/>
                    </a:srgbClr>
                  </a:outerShdw>
                </a:effectLst>
              </a:rPr>
              <a:t>: 5 minutes. 55 seconds.</a:t>
            </a:r>
          </a:p>
        </p:txBody>
      </p:sp>
      <p:pic>
        <p:nvPicPr>
          <p:cNvPr id="95236" name="Picture 2" descr="http://www.storystoremedia.com/wp-content/uploads/2012/06/HOUSTON-RUN-HIDE-FIGHT-STILL2-280x125.pn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718" y="2563908"/>
            <a:ext cx="6987737" cy="311944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3"/>
          <p:cNvSpPr txBox="1">
            <a:spLocks noGrp="1"/>
          </p:cNvSpPr>
          <p:nvPr/>
        </p:nvSpPr>
        <p:spPr bwMode="auto">
          <a:xfrm>
            <a:off x="11277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94</a:t>
            </a:fld>
            <a:endParaRPr lang="en-US" sz="1200" dirty="0">
              <a:latin typeface="Times New Roman" pitchFamily="18" charset="0"/>
            </a:endParaRPr>
          </a:p>
        </p:txBody>
      </p:sp>
      <p:sp>
        <p:nvSpPr>
          <p:cNvPr id="6" name="5-Point Star 5"/>
          <p:cNvSpPr/>
          <p:nvPr/>
        </p:nvSpPr>
        <p:spPr>
          <a:xfrm>
            <a:off x="10757095" y="753228"/>
            <a:ext cx="1237957" cy="1080938"/>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5909261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bwMode="auto">
          <a:xfrm>
            <a:off x="335482" y="720106"/>
            <a:ext cx="5840235" cy="1333777"/>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cs typeface="Calibri" panose="020F0502020204030204" pitchFamily="34" charset="0"/>
              </a:rPr>
              <a:t>Active Shooter:                       </a:t>
            </a:r>
            <a:r>
              <a:rPr lang="en-US" sz="4000" dirty="0" smtClean="0">
                <a:cs typeface="Calibri" panose="020F0502020204030204" pitchFamily="34" charset="0"/>
              </a:rPr>
              <a:t>The Leaders’ Response</a:t>
            </a:r>
            <a:endParaRPr lang="en-US" sz="4000" dirty="0">
              <a:cs typeface="Calibri" panose="020F0502020204030204" pitchFamily="34" charset="0"/>
            </a:endParaRPr>
          </a:p>
        </p:txBody>
      </p:sp>
      <p:sp>
        <p:nvSpPr>
          <p:cNvPr id="122883" name="Content Placeholder 2"/>
          <p:cNvSpPr>
            <a:spLocks noGrp="1"/>
          </p:cNvSpPr>
          <p:nvPr>
            <p:ph idx="1"/>
          </p:nvPr>
        </p:nvSpPr>
        <p:spPr>
          <a:xfrm>
            <a:off x="1322391" y="2053883"/>
            <a:ext cx="9080667" cy="3766638"/>
          </a:xfrm>
        </p:spPr>
        <p:txBody>
          <a:bodyPr>
            <a:noAutofit/>
          </a:bodyPr>
          <a:lstStyle/>
          <a:p>
            <a:pPr>
              <a:buFontTx/>
              <a:buNone/>
            </a:pPr>
            <a:r>
              <a:rPr lang="en-US" sz="2200" dirty="0" smtClean="0">
                <a:latin typeface="Calibri" panose="020F0502020204030204" pitchFamily="34" charset="0"/>
                <a:cs typeface="Calibri" panose="020F0502020204030204" pitchFamily="34" charset="0"/>
              </a:rPr>
              <a:t>   </a:t>
            </a:r>
            <a:r>
              <a:rPr lang="en-US" sz="2000" dirty="0" smtClean="0">
                <a:effectLst>
                  <a:outerShdw blurRad="38100" dist="38100" dir="2700000" algn="tl">
                    <a:srgbClr val="000000">
                      <a:alpha val="43137"/>
                    </a:srgbClr>
                  </a:outerShdw>
                </a:effectLst>
                <a:cs typeface="Calibri" panose="020F0502020204030204" pitchFamily="34" charset="0"/>
              </a:rPr>
              <a:t>Employees </a:t>
            </a:r>
            <a:r>
              <a:rPr lang="en-US" sz="2000" dirty="0">
                <a:effectLst>
                  <a:outerShdw blurRad="38100" dist="38100" dir="2700000" algn="tl">
                    <a:srgbClr val="000000">
                      <a:alpha val="43137"/>
                    </a:srgbClr>
                  </a:outerShdw>
                </a:effectLst>
                <a:cs typeface="Calibri" panose="020F0502020204030204" pitchFamily="34" charset="0"/>
              </a:rPr>
              <a:t>and customers are likely to follow the lead of managers during an emergency situation.  During an emergency, managers should be familiar with their Emergency Actions Plans and be prepared to:</a:t>
            </a:r>
          </a:p>
          <a:p>
            <a:pPr>
              <a:buClr>
                <a:srgbClr val="0070C0"/>
              </a:buClr>
              <a:buFont typeface="Wingdings" panose="05000000000000000000" pitchFamily="2" charset="2"/>
              <a:buChar char="§"/>
            </a:pPr>
            <a:r>
              <a:rPr lang="en-US" sz="2000" dirty="0" smtClean="0">
                <a:effectLst>
                  <a:outerShdw blurRad="38100" dist="38100" dir="2700000" algn="tl">
                    <a:srgbClr val="000000">
                      <a:alpha val="43137"/>
                    </a:srgbClr>
                  </a:outerShdw>
                </a:effectLst>
                <a:cs typeface="Calibri" panose="020F0502020204030204" pitchFamily="34" charset="0"/>
              </a:rPr>
              <a:t>Take </a:t>
            </a:r>
            <a:r>
              <a:rPr lang="en-US" sz="2000" dirty="0">
                <a:effectLst>
                  <a:outerShdw blurRad="38100" dist="38100" dir="2700000" algn="tl">
                    <a:srgbClr val="000000">
                      <a:alpha val="43137"/>
                    </a:srgbClr>
                  </a:outerShdw>
                </a:effectLst>
                <a:cs typeface="Calibri" panose="020F0502020204030204" pitchFamily="34" charset="0"/>
              </a:rPr>
              <a:t>immediate action.</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Remain calm .</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Lock and barricade doors.</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Evacuate employees  and customers via a preplanned evacuation route to a safe area.</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Assist individuals with Special Needs and/or Disabilities.</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Ensure that plans, evacuation instructions and any other relevant information is available.</a:t>
            </a:r>
          </a:p>
          <a:p>
            <a:pPr>
              <a:buClr>
                <a:srgbClr val="0070C0"/>
              </a:buClr>
              <a:buFont typeface="Wingdings" panose="05000000000000000000" pitchFamily="2" charset="2"/>
              <a:buChar char="§"/>
            </a:pPr>
            <a:r>
              <a:rPr lang="en-US" sz="2000" dirty="0">
                <a:effectLst>
                  <a:outerShdw blurRad="38100" dist="38100" dir="2700000" algn="tl">
                    <a:srgbClr val="000000">
                      <a:alpha val="43137"/>
                    </a:srgbClr>
                  </a:outerShdw>
                </a:effectLst>
                <a:cs typeface="Calibri" panose="020F0502020204030204" pitchFamily="34" charset="0"/>
              </a:rPr>
              <a:t>Address to individuals with special needs and/or disabilities.</a:t>
            </a:r>
          </a:p>
        </p:txBody>
      </p:sp>
      <p:sp>
        <p:nvSpPr>
          <p:cNvPr id="4"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95</a:t>
            </a:fld>
            <a:endParaRPr lang="en-US" sz="1200" dirty="0">
              <a:latin typeface="Times New Roman" pitchFamily="18" charset="0"/>
            </a:endParaRPr>
          </a:p>
        </p:txBody>
      </p:sp>
    </p:spTree>
    <p:extLst>
      <p:ext uri="{BB962C8B-B14F-4D97-AF65-F5344CB8AC3E}">
        <p14:creationId xmlns:p14="http://schemas.microsoft.com/office/powerpoint/2010/main" val="310991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bwMode="auto">
          <a:xfrm>
            <a:off x="283100" y="932726"/>
            <a:ext cx="3121098" cy="951914"/>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cs typeface="Calibri" panose="020F0502020204030204" pitchFamily="34" charset="0"/>
              </a:rPr>
              <a:t>Evacuate</a:t>
            </a:r>
          </a:p>
        </p:txBody>
      </p:sp>
      <p:sp>
        <p:nvSpPr>
          <p:cNvPr id="128003" name="Content Placeholder 2"/>
          <p:cNvSpPr>
            <a:spLocks noGrp="1"/>
          </p:cNvSpPr>
          <p:nvPr>
            <p:ph idx="1"/>
          </p:nvPr>
        </p:nvSpPr>
        <p:spPr>
          <a:xfrm>
            <a:off x="476451" y="1976437"/>
            <a:ext cx="7494562" cy="4881563"/>
          </a:xfrm>
        </p:spPr>
        <p:txBody>
          <a:bodyPr>
            <a:noAutofit/>
          </a:bodyPr>
          <a:lstStyle/>
          <a:p>
            <a:pPr>
              <a:buFontTx/>
              <a:buNone/>
            </a:pPr>
            <a:r>
              <a:rPr lang="en-US" sz="24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If there is an accessible escape path, attempt to evacuate the premises.  Be sure to:</a:t>
            </a:r>
            <a:endPar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endParaRPr>
          </a:p>
          <a:p>
            <a:pPr>
              <a:buClr>
                <a:srgbClr val="0070C0"/>
              </a:buClr>
              <a:buFont typeface="Wingdings" panose="05000000000000000000" pitchFamily="2" charset="2"/>
              <a:buChar char="§"/>
            </a:pPr>
            <a:r>
              <a:rPr lang="en-US" sz="2000" dirty="0" smtClean="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Have </a:t>
            </a: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an escape route and plan in mind.</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Evacuate regardless of whether others agree to follow.</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Leave your belongings behind.</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Help others escape, if possible.</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Prevent individuals from entering  </a:t>
            </a:r>
            <a:r>
              <a:rPr lang="en-US" sz="2000" dirty="0" smtClean="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an </a:t>
            </a: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area where the active shooter </a:t>
            </a:r>
            <a:r>
              <a:rPr lang="en-US" sz="2000" dirty="0" smtClean="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may </a:t>
            </a: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be.</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Keep your hands visible.</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Follow the instructions </a:t>
            </a:r>
            <a:r>
              <a:rPr lang="en-US" sz="2000" dirty="0" smtClean="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of any </a:t>
            </a: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police officers.</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Do not attempt to move </a:t>
            </a:r>
            <a:r>
              <a:rPr lang="en-US" sz="2000" dirty="0" smtClean="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wounded </a:t>
            </a: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people.</a:t>
            </a:r>
          </a:p>
          <a:p>
            <a:pPr>
              <a:buClr>
                <a:srgbClr val="0070C0"/>
              </a:buClr>
              <a:buFont typeface="Wingdings" panose="05000000000000000000" pitchFamily="2" charset="2"/>
              <a:buChar char="§"/>
            </a:pPr>
            <a:r>
              <a:rPr lang="en-US" sz="2000" dirty="0">
                <a:effectLst>
                  <a:glow rad="38100">
                    <a:schemeClr val="bg1">
                      <a:lumMod val="50000"/>
                      <a:lumOff val="50000"/>
                      <a:alpha val="20000"/>
                    </a:schemeClr>
                  </a:glow>
                  <a:outerShdw blurRad="38100" dist="38100" dir="2700000" algn="tl">
                    <a:srgbClr val="000000">
                      <a:alpha val="43137"/>
                    </a:srgbClr>
                  </a:outerShdw>
                </a:effectLst>
                <a:cs typeface="Calibri" panose="020F0502020204030204" pitchFamily="34" charset="0"/>
              </a:rPr>
              <a:t>Call 911 when you are safe.</a:t>
            </a:r>
          </a:p>
        </p:txBody>
      </p:sp>
      <p:pic>
        <p:nvPicPr>
          <p:cNvPr id="13314" name="Picture 2" descr="https://encrypted-tbn0.gstatic.com/images?q=tbn:ANd9GcQKUjOUQkFodA-gEkJprFwr5tG7x53qpUPAfmxqY-XUahL9avr1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568" y="132755"/>
            <a:ext cx="3405811" cy="27865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96</a:t>
            </a:fld>
            <a:endParaRPr lang="en-US" sz="1200" dirty="0">
              <a:latin typeface="Times New Roman" pitchFamily="18" charset="0"/>
            </a:endParaRPr>
          </a:p>
        </p:txBody>
      </p:sp>
    </p:spTree>
    <p:extLst>
      <p:ext uri="{BB962C8B-B14F-4D97-AF65-F5344CB8AC3E}">
        <p14:creationId xmlns:p14="http://schemas.microsoft.com/office/powerpoint/2010/main" val="2197599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bwMode="auto">
          <a:xfrm>
            <a:off x="291905" y="909958"/>
            <a:ext cx="2514600" cy="6858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latin typeface="+mn-lt"/>
                <a:cs typeface="Calibri" panose="020F0502020204030204" pitchFamily="34" charset="0"/>
              </a:rPr>
              <a:t>Hide Out</a:t>
            </a:r>
          </a:p>
        </p:txBody>
      </p:sp>
      <p:sp>
        <p:nvSpPr>
          <p:cNvPr id="129027" name="Content Placeholder 2"/>
          <p:cNvSpPr>
            <a:spLocks noGrp="1"/>
          </p:cNvSpPr>
          <p:nvPr>
            <p:ph idx="1"/>
          </p:nvPr>
        </p:nvSpPr>
        <p:spPr>
          <a:xfrm>
            <a:off x="641251" y="2060302"/>
            <a:ext cx="7321061" cy="3886200"/>
          </a:xfrm>
        </p:spPr>
        <p:txBody>
          <a:bodyPr>
            <a:noAutofit/>
          </a:bodyPr>
          <a:lstStyle/>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If evacuation is not possible, ﬁnd a place to hide where the active shooter is less likely to ﬁnd you.  </a:t>
            </a:r>
          </a:p>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Your hiding place should:</a:t>
            </a:r>
          </a:p>
          <a:p>
            <a:pPr lvl="1">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Be out of the active shooter’s view.</a:t>
            </a:r>
          </a:p>
          <a:p>
            <a:pPr lvl="1">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Provide protection if shots are ﬁred in your direction   (i.e., an ofﬁce with a closed and locked door)</a:t>
            </a:r>
          </a:p>
          <a:p>
            <a:pPr lvl="1">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Do not trap you or restrict your options for movement</a:t>
            </a:r>
          </a:p>
          <a:p>
            <a:pPr>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To prevent an active shooter from entering your hiding place:</a:t>
            </a:r>
          </a:p>
          <a:p>
            <a:pPr lvl="1">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Lock the door</a:t>
            </a:r>
          </a:p>
          <a:p>
            <a:pPr lvl="1">
              <a:buClr>
                <a:srgbClr val="0070C0"/>
              </a:buClr>
              <a:buFont typeface="Wingdings" panose="05000000000000000000" pitchFamily="2" charset="2"/>
              <a:buChar char="§"/>
            </a:pPr>
            <a:r>
              <a:rPr lang="en-US" sz="2200" dirty="0" smtClean="0">
                <a:effectLst>
                  <a:outerShdw blurRad="38100" dist="38100" dir="2700000" algn="tl">
                    <a:srgbClr val="000000">
                      <a:alpha val="43137"/>
                    </a:srgbClr>
                  </a:outerShdw>
                </a:effectLst>
                <a:cs typeface="Calibri" panose="020F0502020204030204" pitchFamily="34" charset="0"/>
              </a:rPr>
              <a:t>Blockade the door with heavy furniture</a:t>
            </a:r>
            <a:endParaRPr lang="en-US" sz="2200" dirty="0">
              <a:effectLst>
                <a:outerShdw blurRad="38100" dist="38100" dir="2700000" algn="tl">
                  <a:srgbClr val="000000">
                    <a:alpha val="43137"/>
                  </a:srgbClr>
                </a:outerShdw>
              </a:effectLst>
              <a:cs typeface="Calibri" panose="020F0502020204030204" pitchFamily="34" charset="0"/>
            </a:endParaRPr>
          </a:p>
        </p:txBody>
      </p:sp>
      <p:pic>
        <p:nvPicPr>
          <p:cNvPr id="7170" name="Picture 2" descr="http://ama-cdn.com/sites/default/files/imagecache/superphoto/114354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098" y="2990546"/>
            <a:ext cx="3507514" cy="238511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97</a:t>
            </a:fld>
            <a:endParaRPr lang="en-US" sz="1200" dirty="0">
              <a:latin typeface="Times New Roman" pitchFamily="18" charset="0"/>
            </a:endParaRPr>
          </a:p>
        </p:txBody>
      </p:sp>
    </p:spTree>
    <p:extLst>
      <p:ext uri="{BB962C8B-B14F-4D97-AF65-F5344CB8AC3E}">
        <p14:creationId xmlns:p14="http://schemas.microsoft.com/office/powerpoint/2010/main" val="30905406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bwMode="auto">
          <a:xfrm>
            <a:off x="301881" y="924293"/>
            <a:ext cx="6105378" cy="762000"/>
          </a:xfrm>
          <a:noFill/>
          <a:ln>
            <a:miter lim="800000"/>
            <a:headEnd/>
            <a:tailEnd/>
          </a:ln>
        </p:spPr>
        <p:txBody>
          <a:bodyPr vert="horz" wrap="square" lIns="91440" tIns="45720" rIns="91440" bIns="45720" numCol="1" rtlCol="0" anchor="t" anchorCtr="0" compatLnSpc="1">
            <a:prstTxWarp prst="textNoShape">
              <a:avLst/>
            </a:prstTxWarp>
            <a:noAutofit/>
          </a:bodyPr>
          <a:lstStyle/>
          <a:p>
            <a:r>
              <a:rPr lang="en-US" sz="4000" dirty="0"/>
              <a:t>If the Shooter is Nearby</a:t>
            </a:r>
          </a:p>
        </p:txBody>
      </p:sp>
      <p:sp>
        <p:nvSpPr>
          <p:cNvPr id="130051" name="Content Placeholder 2"/>
          <p:cNvSpPr>
            <a:spLocks noGrp="1"/>
          </p:cNvSpPr>
          <p:nvPr>
            <p:ph idx="1"/>
          </p:nvPr>
        </p:nvSpPr>
        <p:spPr>
          <a:xfrm>
            <a:off x="706903" y="2145885"/>
            <a:ext cx="8226425" cy="4881563"/>
          </a:xfrm>
        </p:spPr>
        <p:txBody>
          <a:bodyPr>
            <a:normAutofit fontScale="92500" lnSpcReduction="10000"/>
          </a:bodyPr>
          <a:lstStyle/>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Lock the door.</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Silence your cell phone and/or pager.</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Turn off any source of noise (i.e., radios, televisions).</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Hide behind large items (i.e., cabinets, desks).</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Remain quiet</a:t>
            </a:r>
            <a:r>
              <a:rPr lang="en-US" dirty="0" smtClean="0">
                <a:effectLst>
                  <a:outerShdw blurRad="38100" dist="38100" dir="2700000" algn="tl">
                    <a:srgbClr val="000000">
                      <a:alpha val="43137"/>
                    </a:srgbClr>
                  </a:outerShdw>
                </a:effectLst>
              </a:rPr>
              <a:t>.</a:t>
            </a:r>
          </a:p>
          <a:p>
            <a:pPr marL="0" indent="0">
              <a:buClr>
                <a:srgbClr val="0070C0"/>
              </a:buClr>
              <a:buNone/>
            </a:pPr>
            <a:endParaRPr lang="en-US" sz="900" dirty="0">
              <a:effectLst>
                <a:outerShdw blurRad="38100" dist="38100" dir="2700000" algn="tl">
                  <a:srgbClr val="000000">
                    <a:alpha val="43137"/>
                  </a:srgbClr>
                </a:outerShdw>
              </a:effectLst>
            </a:endParaRPr>
          </a:p>
          <a:p>
            <a:pPr marL="0" indent="0">
              <a:buClr>
                <a:srgbClr val="0070C0"/>
              </a:buClr>
              <a:buNone/>
            </a:pPr>
            <a:r>
              <a:rPr lang="en-US" dirty="0" smtClean="0">
                <a:effectLst>
                  <a:outerShdw blurRad="38100" dist="38100" dir="2700000" algn="tl">
                    <a:srgbClr val="000000">
                      <a:alpha val="43137"/>
                    </a:srgbClr>
                  </a:outerShdw>
                </a:effectLst>
              </a:rPr>
              <a:t>If </a:t>
            </a:r>
            <a:r>
              <a:rPr lang="en-US" dirty="0">
                <a:effectLst>
                  <a:outerShdw blurRad="38100" dist="38100" dir="2700000" algn="tl">
                    <a:srgbClr val="000000">
                      <a:alpha val="43137"/>
                    </a:srgbClr>
                  </a:outerShdw>
                </a:effectLst>
              </a:rPr>
              <a:t>evacuation and hiding out are not possible:</a:t>
            </a:r>
          </a:p>
          <a:p>
            <a:pPr>
              <a:buClr>
                <a:srgbClr val="0070C0"/>
              </a:buClr>
              <a:buFont typeface="Wingdings" panose="05000000000000000000" pitchFamily="2" charset="2"/>
              <a:buChar char="§"/>
            </a:pPr>
            <a:endParaRPr lang="en-US" sz="1000" dirty="0">
              <a:effectLst>
                <a:outerShdw blurRad="38100" dist="38100" dir="2700000" algn="tl">
                  <a:srgbClr val="000000">
                    <a:alpha val="43137"/>
                  </a:srgbClr>
                </a:outerShdw>
              </a:effectLst>
            </a:endParaRP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Remain calm.</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Dial 911, if possible, to alert police to the active shooter’s location.</a:t>
            </a:r>
          </a:p>
          <a:p>
            <a:pPr>
              <a:buClr>
                <a:srgbClr val="0070C0"/>
              </a:buClr>
              <a:buFont typeface="Wingdings" panose="05000000000000000000" pitchFamily="2" charset="2"/>
              <a:buChar char="§"/>
            </a:pPr>
            <a:r>
              <a:rPr lang="en-US" dirty="0">
                <a:effectLst>
                  <a:outerShdw blurRad="38100" dist="38100" dir="2700000" algn="tl">
                    <a:srgbClr val="000000">
                      <a:alpha val="43137"/>
                    </a:srgbClr>
                  </a:outerShdw>
                </a:effectLst>
              </a:rPr>
              <a:t>If you cannot speak, leave the line open and allow the dispatcher to listen.</a:t>
            </a:r>
          </a:p>
        </p:txBody>
      </p:sp>
      <p:pic>
        <p:nvPicPr>
          <p:cNvPr id="14338" name="Picture 2" descr="https://encrypted-tbn1.gstatic.com/images?q=tbn:ANd9GcTTPoLMFkbWX52akZsSnGL711r4pfhRlNsuVTFPKxYhbkFySpc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636" y="206668"/>
            <a:ext cx="3718997" cy="244353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98</a:t>
            </a:fld>
            <a:endParaRPr lang="en-US" sz="1200" dirty="0">
              <a:latin typeface="Times New Roman" pitchFamily="18" charset="0"/>
            </a:endParaRPr>
          </a:p>
        </p:txBody>
      </p:sp>
    </p:spTree>
    <p:extLst>
      <p:ext uri="{BB962C8B-B14F-4D97-AF65-F5344CB8AC3E}">
        <p14:creationId xmlns:p14="http://schemas.microsoft.com/office/powerpoint/2010/main" val="33268250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bwMode="auto">
          <a:xfrm>
            <a:off x="235633" y="1051295"/>
            <a:ext cx="3429000" cy="8382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dirty="0">
                <a:cs typeface="Calibri" panose="020F0502020204030204" pitchFamily="34" charset="0"/>
              </a:rPr>
              <a:t>Take Action</a:t>
            </a:r>
          </a:p>
        </p:txBody>
      </p:sp>
      <p:sp>
        <p:nvSpPr>
          <p:cNvPr id="131075" name="Rectangle 4"/>
          <p:cNvSpPr>
            <a:spLocks noChangeArrowheads="1"/>
          </p:cNvSpPr>
          <p:nvPr/>
        </p:nvSpPr>
        <p:spPr bwMode="auto">
          <a:xfrm>
            <a:off x="5430714" y="1978917"/>
            <a:ext cx="6456485" cy="3354765"/>
          </a:xfrm>
          <a:prstGeom prst="rect">
            <a:avLst/>
          </a:prstGeom>
          <a:noFill/>
          <a:ln w="9525">
            <a:noFill/>
            <a:miter lim="800000"/>
            <a:headEnd/>
            <a:tailEnd/>
          </a:ln>
        </p:spPr>
        <p:txBody>
          <a:bodyPr wrap="square">
            <a:spAutoFit/>
          </a:bodyPr>
          <a:lstStyle/>
          <a:p>
            <a:r>
              <a:rPr lang="en-US" sz="2400" dirty="0">
                <a:effectLst>
                  <a:outerShdw blurRad="38100" dist="38100" dir="2700000" algn="tl">
                    <a:srgbClr val="000000">
                      <a:alpha val="43137"/>
                    </a:srgbClr>
                  </a:outerShdw>
                </a:effectLst>
                <a:cs typeface="Calibri" panose="020F0502020204030204" pitchFamily="34" charset="0"/>
              </a:rPr>
              <a:t>As a last resort, and only when your life is in imminent danger, attempt to disrupt and/or incapacitate the active shooter by:</a:t>
            </a:r>
          </a:p>
          <a:p>
            <a:endParaRPr lang="en-US" sz="1000" dirty="0">
              <a:effectLst>
                <a:outerShdw blurRad="38100" dist="38100" dir="2700000" algn="tl">
                  <a:srgbClr val="000000">
                    <a:alpha val="43137"/>
                  </a:srgbClr>
                </a:outerShdw>
              </a:effectLst>
              <a:cs typeface="Calibri" panose="020F0502020204030204" pitchFamily="34" charset="0"/>
            </a:endParaRPr>
          </a:p>
          <a:p>
            <a:pPr marL="457200" indent="-457200">
              <a:buClr>
                <a:srgbClr val="0070C0"/>
              </a:buClr>
              <a:buFont typeface="Wingdings" panose="05000000000000000000" pitchFamily="2" charset="2"/>
              <a:buChar char="§"/>
            </a:pPr>
            <a:r>
              <a:rPr lang="en-US" sz="2400" dirty="0">
                <a:effectLst>
                  <a:outerShdw blurRad="38100" dist="38100" dir="2700000" algn="tl">
                    <a:srgbClr val="000000">
                      <a:alpha val="43137"/>
                    </a:srgbClr>
                  </a:outerShdw>
                </a:effectLst>
                <a:cs typeface="Calibri" panose="020F0502020204030204" pitchFamily="34" charset="0"/>
              </a:rPr>
              <a:t>Acting as aggressively as possible against him/her. </a:t>
            </a:r>
          </a:p>
          <a:p>
            <a:pPr marL="457200" indent="-457200">
              <a:buClr>
                <a:srgbClr val="0070C0"/>
              </a:buClr>
              <a:buFont typeface="Wingdings" panose="05000000000000000000" pitchFamily="2" charset="2"/>
              <a:buChar char="§"/>
            </a:pPr>
            <a:r>
              <a:rPr lang="en-US" sz="2400" dirty="0">
                <a:effectLst>
                  <a:outerShdw blurRad="38100" dist="38100" dir="2700000" algn="tl">
                    <a:srgbClr val="000000">
                      <a:alpha val="43137"/>
                    </a:srgbClr>
                  </a:outerShdw>
                </a:effectLst>
                <a:cs typeface="Calibri" panose="020F0502020204030204" pitchFamily="34" charset="0"/>
              </a:rPr>
              <a:t>Throwing items </a:t>
            </a:r>
            <a:r>
              <a:rPr lang="en-US" sz="2400" dirty="0" smtClean="0">
                <a:effectLst>
                  <a:outerShdw blurRad="38100" dist="38100" dir="2700000" algn="tl">
                    <a:srgbClr val="000000">
                      <a:alpha val="43137"/>
                    </a:srgbClr>
                  </a:outerShdw>
                </a:effectLst>
                <a:cs typeface="Calibri" panose="020F0502020204030204" pitchFamily="34" charset="0"/>
              </a:rPr>
              <a:t>and improvising </a:t>
            </a:r>
            <a:r>
              <a:rPr lang="en-US" sz="2400" dirty="0">
                <a:effectLst>
                  <a:outerShdw blurRad="38100" dist="38100" dir="2700000" algn="tl">
                    <a:srgbClr val="000000">
                      <a:alpha val="43137"/>
                    </a:srgbClr>
                  </a:outerShdw>
                </a:effectLst>
                <a:cs typeface="Calibri" panose="020F0502020204030204" pitchFamily="34" charset="0"/>
              </a:rPr>
              <a:t>weapons.</a:t>
            </a:r>
          </a:p>
          <a:p>
            <a:pPr marL="171450" indent="-171450">
              <a:buClr>
                <a:srgbClr val="0070C0"/>
              </a:buClr>
              <a:buFont typeface="Wingdings" panose="05000000000000000000" pitchFamily="2" charset="2"/>
              <a:buChar char="§"/>
            </a:pPr>
            <a:endParaRPr lang="en-US" sz="1000" dirty="0">
              <a:effectLst>
                <a:outerShdw blurRad="38100" dist="38100" dir="2700000" algn="tl">
                  <a:srgbClr val="000000">
                    <a:alpha val="43137"/>
                  </a:srgbClr>
                </a:outerShdw>
              </a:effectLst>
              <a:cs typeface="Calibri" panose="020F0502020204030204" pitchFamily="34" charset="0"/>
            </a:endParaRPr>
          </a:p>
          <a:p>
            <a:pPr marL="342900" indent="-342900">
              <a:buClr>
                <a:srgbClr val="0070C0"/>
              </a:buClr>
              <a:buFont typeface="Wingdings" panose="05000000000000000000" pitchFamily="2" charset="2"/>
              <a:buChar char="§"/>
            </a:pPr>
            <a:r>
              <a:rPr lang="en-US" sz="2400" dirty="0" smtClean="0">
                <a:effectLst>
                  <a:outerShdw blurRad="38100" dist="38100" dir="2700000" algn="tl">
                    <a:srgbClr val="000000">
                      <a:alpha val="43137"/>
                    </a:srgbClr>
                  </a:outerShdw>
                </a:effectLst>
                <a:cs typeface="Calibri" panose="020F0502020204030204" pitchFamily="34" charset="0"/>
              </a:rPr>
              <a:t>Yelling</a:t>
            </a:r>
            <a:r>
              <a:rPr lang="en-US" sz="2400" dirty="0">
                <a:effectLst>
                  <a:outerShdw blurRad="38100" dist="38100" dir="2700000" algn="tl">
                    <a:srgbClr val="000000">
                      <a:alpha val="43137"/>
                    </a:srgbClr>
                  </a:outerShdw>
                </a:effectLst>
                <a:cs typeface="Calibri" panose="020F0502020204030204" pitchFamily="34" charset="0"/>
              </a:rPr>
              <a:t>.</a:t>
            </a:r>
          </a:p>
          <a:p>
            <a:pPr marL="342900" indent="-342900">
              <a:buClr>
                <a:srgbClr val="0070C0"/>
              </a:buClr>
              <a:buFont typeface="Wingdings" panose="05000000000000000000" pitchFamily="2" charset="2"/>
              <a:buChar char="§"/>
            </a:pPr>
            <a:r>
              <a:rPr lang="en-US" sz="2400" dirty="0" smtClean="0">
                <a:effectLst>
                  <a:outerShdw blurRad="38100" dist="38100" dir="2700000" algn="tl">
                    <a:srgbClr val="000000">
                      <a:alpha val="43137"/>
                    </a:srgbClr>
                  </a:outerShdw>
                </a:effectLst>
                <a:cs typeface="Calibri" panose="020F0502020204030204" pitchFamily="34" charset="0"/>
              </a:rPr>
              <a:t>Committing </a:t>
            </a:r>
            <a:r>
              <a:rPr lang="en-US" sz="2400" dirty="0">
                <a:effectLst>
                  <a:outerShdw blurRad="38100" dist="38100" dir="2700000" algn="tl">
                    <a:srgbClr val="000000">
                      <a:alpha val="43137"/>
                    </a:srgbClr>
                  </a:outerShdw>
                </a:effectLst>
                <a:cs typeface="Calibri" panose="020F0502020204030204" pitchFamily="34" charset="0"/>
              </a:rPr>
              <a:t>to your action</a:t>
            </a:r>
            <a:r>
              <a:rPr lang="en-US" sz="2400" dirty="0" smtClean="0">
                <a:effectLst>
                  <a:outerShdw blurRad="38100" dist="38100" dir="2700000" algn="tl">
                    <a:srgbClr val="000000">
                      <a:alpha val="43137"/>
                    </a:srgbClr>
                  </a:outerShdw>
                </a:effectLst>
                <a:cs typeface="Calibri" panose="020F0502020204030204" pitchFamily="34" charset="0"/>
              </a:rPr>
              <a:t>.</a:t>
            </a:r>
            <a:endParaRPr lang="en-US" sz="2600" dirty="0">
              <a:effectLst>
                <a:outerShdw blurRad="38100" dist="38100" dir="2700000" algn="tl">
                  <a:srgbClr val="000000">
                    <a:alpha val="43137"/>
                  </a:srgbClr>
                </a:outerShdw>
              </a:effectLst>
              <a:cs typeface="Calibri" panose="020F0502020204030204" pitchFamily="34" charset="0"/>
            </a:endParaRPr>
          </a:p>
        </p:txBody>
      </p:sp>
      <p:sp>
        <p:nvSpPr>
          <p:cNvPr id="7" name="Rectangle 6"/>
          <p:cNvSpPr/>
          <p:nvPr/>
        </p:nvSpPr>
        <p:spPr>
          <a:xfrm>
            <a:off x="2167597" y="5513848"/>
            <a:ext cx="7848600" cy="1200329"/>
          </a:xfrm>
          <a:prstGeom prst="rect">
            <a:avLst/>
          </a:prstGeom>
          <a:ln w="19050" cmpd="dbl">
            <a:noFill/>
          </a:ln>
        </p:spPr>
        <p:txBody>
          <a:bodyPr>
            <a:spAutoFit/>
          </a:bodyPr>
          <a:lstStyle/>
          <a:p>
            <a:pPr>
              <a:defRPr/>
            </a:pPr>
            <a:r>
              <a:rPr lang="en-US" sz="2400" dirty="0">
                <a:effectLst>
                  <a:outerShdw blurRad="38100" dist="38100" dir="2700000" algn="tl">
                    <a:srgbClr val="000000">
                      <a:alpha val="43137"/>
                    </a:srgbClr>
                  </a:outerShdw>
                </a:effectLst>
                <a:cs typeface="Calibri" panose="020F0502020204030204" pitchFamily="34" charset="0"/>
              </a:rPr>
              <a:t>When the shooter is at close range and you cannot flee, your chance of survival is much greater if you try to incapacitate him/her. </a:t>
            </a:r>
          </a:p>
        </p:txBody>
      </p:sp>
      <p:pic>
        <p:nvPicPr>
          <p:cNvPr id="6146" name="Picture 2" descr="http://osocio.org/images/uploads/houstonp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79" y="2488391"/>
            <a:ext cx="4421945" cy="2566651"/>
          </a:xfrm>
          <a:prstGeom prst="rect">
            <a:avLst/>
          </a:prstGeom>
          <a:noFill/>
          <a:ln w="22225">
            <a:solidFill>
              <a:srgbClr val="FF6600"/>
            </a:solidFill>
          </a:ln>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bwMode="auto">
          <a:xfrm>
            <a:off x="11277600" y="648994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342900" indent="-342900">
              <a:defRPr sz="2400">
                <a:solidFill>
                  <a:schemeClr val="tx1"/>
                </a:solidFill>
                <a:latin typeface="Arial" pitchFamily="34" charset="0"/>
                <a:ea typeface="ヒラギノ角ゴ Pro W3"/>
                <a:cs typeface="ヒラギノ角ゴ Pro W3"/>
              </a:defRPr>
            </a:lvl1pPr>
            <a:lvl2pPr marL="455613">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1" algn="ctr"/>
            <a:fld id="{5396D654-D617-41BF-8495-3C138BDB90DB}" type="slidenum">
              <a:rPr lang="en-US" sz="1200"/>
              <a:pPr lvl="1" algn="ctr"/>
              <a:t>99</a:t>
            </a:fld>
            <a:endParaRPr lang="en-US" sz="1200" dirty="0">
              <a:latin typeface="Times New Roman" pitchFamily="18" charset="0"/>
            </a:endParaRPr>
          </a:p>
        </p:txBody>
      </p:sp>
    </p:spTree>
    <p:extLst>
      <p:ext uri="{BB962C8B-B14F-4D97-AF65-F5344CB8AC3E}">
        <p14:creationId xmlns:p14="http://schemas.microsoft.com/office/powerpoint/2010/main" val="3338447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e5b4b636c3fc249bb0a3586e82b7caf27c44b9"/>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1928</TotalTime>
  <Words>7785</Words>
  <Application>Microsoft Office PowerPoint</Application>
  <PresentationFormat>Widescreen</PresentationFormat>
  <Paragraphs>1207</Paragraphs>
  <Slides>130</Slides>
  <Notes>35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43" baseType="lpstr">
      <vt:lpstr>SimSun</vt:lpstr>
      <vt:lpstr>Arial</vt:lpstr>
      <vt:lpstr>Bell MT</vt:lpstr>
      <vt:lpstr>Calibri</vt:lpstr>
      <vt:lpstr>Century Gothic</vt:lpstr>
      <vt:lpstr>Stencil</vt:lpstr>
      <vt:lpstr>Tahoma</vt:lpstr>
      <vt:lpstr>Times New Roman</vt:lpstr>
      <vt:lpstr>Trebuchet MS</vt:lpstr>
      <vt:lpstr>Wingdings</vt:lpstr>
      <vt:lpstr>ヒラギノ角ゴ Pro W3</vt:lpstr>
      <vt:lpstr>Berlin</vt:lpstr>
      <vt:lpstr>Photo Editor Photo</vt:lpstr>
      <vt:lpstr>Comprehensive Active Shooter Incident Management (CASIM™)</vt:lpstr>
      <vt:lpstr>Intended Audience</vt:lpstr>
      <vt:lpstr>Objectives</vt:lpstr>
      <vt:lpstr>Behavioral Health Risk Factors</vt:lpstr>
      <vt:lpstr>Please Be Aware…</vt:lpstr>
      <vt:lpstr>Program Overview </vt:lpstr>
      <vt:lpstr>The General Mitigation Model</vt:lpstr>
      <vt:lpstr>Comprehensive Active Shooter Incident Management CASIM™)</vt:lpstr>
      <vt:lpstr>Mass Shooting Incidents </vt:lpstr>
      <vt:lpstr>On Mass Violence</vt:lpstr>
      <vt:lpstr>Case Study:          Utøya Island Massacre</vt:lpstr>
      <vt:lpstr>Norway: 22 July 2011</vt:lpstr>
      <vt:lpstr>Video</vt:lpstr>
      <vt:lpstr>Mass Shootings:  Active Shooter Events (ASEs)</vt:lpstr>
      <vt:lpstr>An Ongoing Problem</vt:lpstr>
      <vt:lpstr>PowerPoint Presentation</vt:lpstr>
      <vt:lpstr>PowerPoint Presentation</vt:lpstr>
      <vt:lpstr>PowerPoint Presentation</vt:lpstr>
      <vt:lpstr>PowerPoint Presentation</vt:lpstr>
      <vt:lpstr>PowerPoint Presentation</vt:lpstr>
      <vt:lpstr>Recent Incidents</vt:lpstr>
      <vt:lpstr>Not a New Threat </vt:lpstr>
      <vt:lpstr>The Next Incident</vt:lpstr>
      <vt:lpstr>Incident Dynamics</vt:lpstr>
      <vt:lpstr>Operational Definitions</vt:lpstr>
      <vt:lpstr>Definition: Active Shooter</vt:lpstr>
      <vt:lpstr>Analysis of Active Shooter Incidents (n = 324) 1966-2012</vt:lpstr>
      <vt:lpstr>Setting</vt:lpstr>
      <vt:lpstr>Geographic Location</vt:lpstr>
      <vt:lpstr>Relationship with Victims</vt:lpstr>
      <vt:lpstr>Age of Shooter</vt:lpstr>
      <vt:lpstr>Incident Characteristics</vt:lpstr>
      <vt:lpstr>Incident Characteristics (cont.)</vt:lpstr>
      <vt:lpstr>Incident Resolution</vt:lpstr>
      <vt:lpstr>Types and Sources                                               of Violence </vt:lpstr>
      <vt:lpstr>The Threat of Violence: A Reality in the Modern Workplace</vt:lpstr>
      <vt:lpstr>A Foreseeable Operational Risk</vt:lpstr>
      <vt:lpstr>Definition: Workplace Violence</vt:lpstr>
      <vt:lpstr>Non-Fatal Violence                                             on the Job</vt:lpstr>
      <vt:lpstr>PowerPoint Presentation</vt:lpstr>
      <vt:lpstr>Workplace Violence Continuum </vt:lpstr>
      <vt:lpstr>Motives</vt:lpstr>
      <vt:lpstr>Herostratus Syndrome</vt:lpstr>
      <vt:lpstr>Violence Typology</vt:lpstr>
      <vt:lpstr>Type I: Criminal Intent</vt:lpstr>
      <vt:lpstr>Type I: Criminal Intent                         (Cont.)</vt:lpstr>
      <vt:lpstr>Type II: Customer/Client</vt:lpstr>
      <vt:lpstr>Type III: Worker-on-Worker/ Student-on-Student   </vt:lpstr>
      <vt:lpstr>Type IV:                                         Intimate Partner </vt:lpstr>
      <vt:lpstr>Type V: Ideological Violence </vt:lpstr>
      <vt:lpstr>Defining Psychopathy: A constellation of cognitive, affective and behavioral traits.</vt:lpstr>
      <vt:lpstr>Video Case Study</vt:lpstr>
      <vt:lpstr>Defining Psychopathy: A constellation of cognitive, affective and behavioral traits.</vt:lpstr>
      <vt:lpstr>Reactive vs. Proactive Violence</vt:lpstr>
      <vt:lpstr>Reactive  vs. Proactive Violence (cont.)</vt:lpstr>
      <vt:lpstr>Neuroscience of Violence</vt:lpstr>
      <vt:lpstr>PowerPoint Presentation</vt:lpstr>
      <vt:lpstr>Mitigation</vt:lpstr>
      <vt:lpstr>Mitigation</vt:lpstr>
      <vt:lpstr>The Cost of Workplace Violence</vt:lpstr>
      <vt:lpstr>HR &amp; Legal Concerns</vt:lpstr>
      <vt:lpstr>Occupational Safety                and Health Act</vt:lpstr>
      <vt:lpstr>The American                                     National Standard</vt:lpstr>
      <vt:lpstr>Elements of a Violence Program*  *Note: A “Program,” not a “Plan.” </vt:lpstr>
      <vt:lpstr>Violence Policy Statement</vt:lpstr>
      <vt:lpstr>Risk Assessment</vt:lpstr>
      <vt:lpstr>Preparedness</vt:lpstr>
      <vt:lpstr>Training &amp; Development</vt:lpstr>
      <vt:lpstr>PowerPoint Presentation</vt:lpstr>
      <vt:lpstr>Threat or Plan?</vt:lpstr>
      <vt:lpstr>PowerPoint Presentation</vt:lpstr>
      <vt:lpstr>A Distinction</vt:lpstr>
      <vt:lpstr>No Useful Profile, But Important Commonalities</vt:lpstr>
      <vt:lpstr>Pathway to Violence</vt:lpstr>
      <vt:lpstr>The Role of Warning Behaviors </vt:lpstr>
      <vt:lpstr>Established Warning Behaviors </vt:lpstr>
      <vt:lpstr>Pathway Warning Behavior</vt:lpstr>
      <vt:lpstr>Fixation Warning Behavior</vt:lpstr>
      <vt:lpstr>Identification Warning Behavior</vt:lpstr>
      <vt:lpstr>Novel Aggression Warning Behavior</vt:lpstr>
      <vt:lpstr>Energy Burst Warning Behavior</vt:lpstr>
      <vt:lpstr>Leakage Warning Behavior</vt:lpstr>
      <vt:lpstr>Methods &amp; Themes of Leakage</vt:lpstr>
      <vt:lpstr>Directly Communicated                                              Threat Warning Behavior</vt:lpstr>
      <vt:lpstr>Last Resort Warning Behavior</vt:lpstr>
      <vt:lpstr>PowerPoint Presentation</vt:lpstr>
      <vt:lpstr>Incident Dynamics:                                         Operational Assumptions [1]</vt:lpstr>
      <vt:lpstr>Operational Assumptions [2]</vt:lpstr>
      <vt:lpstr>Operational Assumptions: “Hot Zone”</vt:lpstr>
      <vt:lpstr>Psychological Threats</vt:lpstr>
      <vt:lpstr>Response</vt:lpstr>
      <vt:lpstr>Active Shooter Response      </vt:lpstr>
      <vt:lpstr>Response Priorities</vt:lpstr>
      <vt:lpstr>Video</vt:lpstr>
      <vt:lpstr>Active Shooter:                       The Leaders’ Response</vt:lpstr>
      <vt:lpstr>Evacuate</vt:lpstr>
      <vt:lpstr>Hide Out</vt:lpstr>
      <vt:lpstr>If the Shooter is Nearby</vt:lpstr>
      <vt:lpstr>Take Action</vt:lpstr>
      <vt:lpstr>When Calling 9-1-1</vt:lpstr>
      <vt:lpstr>When Law Enforcement Arrives [1]</vt:lpstr>
      <vt:lpstr>When Law Enforcement Arrives [2]</vt:lpstr>
      <vt:lpstr>Surviving a Rescue</vt:lpstr>
      <vt:lpstr>Recovery</vt:lpstr>
      <vt:lpstr>Immediate Post-Incident Actions</vt:lpstr>
      <vt:lpstr>Early-Stage Recovery</vt:lpstr>
      <vt:lpstr>Mid-Stage Recovery</vt:lpstr>
      <vt:lpstr>Late-Stage Recovery</vt:lpstr>
      <vt:lpstr>The Psychosocial Impact                     of Mass Shooting</vt:lpstr>
      <vt:lpstr>Key Concepts in Disaster Behavioral Health</vt:lpstr>
      <vt:lpstr>Extreme Psychological Trauma</vt:lpstr>
      <vt:lpstr>Ripley’s Dread Factor</vt:lpstr>
      <vt:lpstr>Post-incident Psychological Effects</vt:lpstr>
      <vt:lpstr>Approaches to                                            Behavioral Health Support</vt:lpstr>
      <vt:lpstr>Mental Health Response: Support Locations</vt:lpstr>
      <vt:lpstr>Other Likely Support Functions</vt:lpstr>
      <vt:lpstr>Post-Incident Considerations [1]: VIP Visits </vt:lpstr>
      <vt:lpstr>Post-Incident Considerations [2]:  Family Assistance Centers </vt:lpstr>
      <vt:lpstr>Post-Incident Considerations [3]:  Family Assistance Centers </vt:lpstr>
      <vt:lpstr>Post-Incident Considerations [4]:  Family Assistance Centers </vt:lpstr>
      <vt:lpstr>Post-Incident Considerations [5]:  Family Assistance Centers </vt:lpstr>
      <vt:lpstr>Family Assistance Centers: Scope of Services </vt:lpstr>
      <vt:lpstr>Challenges to Human Service Response</vt:lpstr>
      <vt:lpstr>The Role of the Behavioral Health Responder</vt:lpstr>
      <vt:lpstr>Lessons Learned: Delivery of Mental Health Services [1]</vt:lpstr>
      <vt:lpstr> </vt:lpstr>
      <vt:lpstr>Lessons Learned: Delivery of Mental Health Services [3]</vt:lpstr>
      <vt:lpstr>Conclusion</vt:lpstr>
      <vt:lpstr>Table Top Exercise</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Response to Mass Violence</dc:title>
  <dc:creator>SM Crimando</dc:creator>
  <cp:lastModifiedBy>Steve Crimando Mgr</cp:lastModifiedBy>
  <cp:revision>269</cp:revision>
  <dcterms:created xsi:type="dcterms:W3CDTF">2013-05-10T13:15:23Z</dcterms:created>
  <dcterms:modified xsi:type="dcterms:W3CDTF">2013-12-02T01:56:01Z</dcterms:modified>
</cp:coreProperties>
</file>